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Regular" charset="1" panose="00000500000000000000"/>
      <p:regular r:id="rId10"/>
    </p:embeddedFont>
    <p:embeddedFont>
      <p:font typeface="Muli Regular Bold" charset="1" panose="00000700000000000000"/>
      <p:regular r:id="rId11"/>
    </p:embeddedFont>
    <p:embeddedFont>
      <p:font typeface="Muli Regular Italics" charset="1" panose="00000500000000000000"/>
      <p:regular r:id="rId12"/>
    </p:embeddedFont>
    <p:embeddedFont>
      <p:font typeface="Muli Regular Bold Italics" charset="1" panose="00000700000000000000"/>
      <p:regular r:id="rId13"/>
    </p:embeddedFont>
    <p:embeddedFont>
      <p:font typeface="Muli Black" charset="1" panose="00000A00000000000000"/>
      <p:regular r:id="rId14"/>
    </p:embeddedFont>
    <p:embeddedFont>
      <p:font typeface="Muli Black Italics" charset="1" panose="00000A00000000000000"/>
      <p:regular r:id="rId15"/>
    </p:embeddedFont>
    <p:embeddedFont>
      <p:font typeface="Montserrat" charset="1" panose="00000500000000000000"/>
      <p:regular r:id="rId16"/>
    </p:embeddedFont>
    <p:embeddedFont>
      <p:font typeface="Montserrat Bold" charset="1" panose="00000600000000000000"/>
      <p:regular r:id="rId17"/>
    </p:embeddedFont>
    <p:embeddedFont>
      <p:font typeface="Montserrat Italics" charset="1" panose="00000500000000000000"/>
      <p:regular r:id="rId18"/>
    </p:embeddedFont>
    <p:embeddedFont>
      <p:font typeface="Montserrat Bold Italics" charset="1" panose="000006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11" Target="../media/image25.jpe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jpe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2" Target="../media/image33.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2" Target="../media/image42.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1.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94" r="0" b="12405"/>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732207">
            <a:off x="7835833" y="-189045"/>
            <a:ext cx="14126902" cy="14126902"/>
          </a:xfrm>
          <a:prstGeom prst="rect">
            <a:avLst/>
          </a:prstGeom>
        </p:spPr>
      </p:pic>
      <p:pic>
        <p:nvPicPr>
          <p:cNvPr name="Picture 4" id="4"/>
          <p:cNvPicPr>
            <a:picLocks noChangeAspect="true"/>
          </p:cNvPicPr>
          <p:nvPr/>
        </p:nvPicPr>
        <p:blipFill>
          <a:blip r:embed="rId5">
            <a:alphaModFix amt="17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869018" y="0"/>
            <a:ext cx="10418482" cy="10418482"/>
          </a:xfrm>
          <a:prstGeom prst="rect">
            <a:avLst/>
          </a:prstGeom>
        </p:spPr>
      </p:pic>
      <p:pic>
        <p:nvPicPr>
          <p:cNvPr name="Picture 5" id="5"/>
          <p:cNvPicPr>
            <a:picLocks noChangeAspect="true"/>
          </p:cNvPicPr>
          <p:nvPr/>
        </p:nvPicPr>
        <p:blipFill>
          <a:blip r:embed="rId7">
            <a:alphaModFix amt="29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742041">
            <a:off x="2653508" y="-1741711"/>
            <a:ext cx="12936810" cy="13527083"/>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0002772">
            <a:off x="7720179" y="6193841"/>
            <a:ext cx="4460745" cy="2327698"/>
          </a:xfrm>
          <a:prstGeom prst="rect">
            <a:avLst/>
          </a:prstGeom>
        </p:spPr>
      </p:pic>
      <p:pic>
        <p:nvPicPr>
          <p:cNvPr name="Picture 7" id="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547202" y="-2603804"/>
            <a:ext cx="4092356" cy="4114800"/>
          </a:xfrm>
          <a:prstGeom prst="rect">
            <a:avLst/>
          </a:prstGeom>
        </p:spPr>
      </p:pic>
      <p:pic>
        <p:nvPicPr>
          <p:cNvPr name="Picture 8" id="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5752675" y="9002992"/>
            <a:ext cx="4092356" cy="4114800"/>
          </a:xfrm>
          <a:prstGeom prst="rect">
            <a:avLst/>
          </a:prstGeom>
        </p:spPr>
      </p:pic>
      <p:pic>
        <p:nvPicPr>
          <p:cNvPr name="Picture 9" id="9"/>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2545153" y="2884050"/>
            <a:ext cx="373664" cy="373664"/>
          </a:xfrm>
          <a:prstGeom prst="rect">
            <a:avLst/>
          </a:prstGeom>
        </p:spPr>
      </p:pic>
      <p:pic>
        <p:nvPicPr>
          <p:cNvPr name="Picture 10" id="10"/>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4712452" y="5525556"/>
            <a:ext cx="373664" cy="373664"/>
          </a:xfrm>
          <a:prstGeom prst="rect">
            <a:avLst/>
          </a:prstGeom>
        </p:spPr>
      </p:pic>
      <p:pic>
        <p:nvPicPr>
          <p:cNvPr name="Picture 11" id="11"/>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3009544" y="7997985"/>
            <a:ext cx="244053" cy="244053"/>
          </a:xfrm>
          <a:prstGeom prst="rect">
            <a:avLst/>
          </a:prstGeom>
        </p:spPr>
      </p:pic>
      <p:pic>
        <p:nvPicPr>
          <p:cNvPr name="Picture 12" id="12"/>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6454052" y="1942039"/>
            <a:ext cx="244053" cy="244053"/>
          </a:xfrm>
          <a:prstGeom prst="rect">
            <a:avLst/>
          </a:prstGeom>
        </p:spPr>
      </p:pic>
      <p:pic>
        <p:nvPicPr>
          <p:cNvPr name="Picture 13" id="13"/>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7941441" y="9136274"/>
            <a:ext cx="244053" cy="244053"/>
          </a:xfrm>
          <a:prstGeom prst="rect">
            <a:avLst/>
          </a:prstGeom>
        </p:spPr>
      </p:pic>
      <p:pic>
        <p:nvPicPr>
          <p:cNvPr name="Picture 14" id="14"/>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8797459" y="3163866"/>
            <a:ext cx="693081" cy="693081"/>
          </a:xfrm>
          <a:prstGeom prst="rect">
            <a:avLst/>
          </a:prstGeom>
        </p:spPr>
      </p:pic>
      <p:sp>
        <p:nvSpPr>
          <p:cNvPr name="TextBox 15" id="15"/>
          <p:cNvSpPr txBox="true"/>
          <p:nvPr/>
        </p:nvSpPr>
        <p:spPr>
          <a:xfrm rot="0">
            <a:off x="5384415" y="4119020"/>
            <a:ext cx="7387687" cy="1028304"/>
          </a:xfrm>
          <a:prstGeom prst="rect">
            <a:avLst/>
          </a:prstGeom>
        </p:spPr>
        <p:txBody>
          <a:bodyPr anchor="t" rtlCol="false" tIns="0" lIns="0" bIns="0" rIns="0">
            <a:spAutoFit/>
          </a:bodyPr>
          <a:lstStyle/>
          <a:p>
            <a:pPr algn="ctr">
              <a:lnSpc>
                <a:spcPts val="8421"/>
              </a:lnSpc>
              <a:spcBef>
                <a:spcPct val="0"/>
              </a:spcBef>
            </a:pPr>
            <a:r>
              <a:rPr lang="en-US" sz="6015">
                <a:solidFill>
                  <a:srgbClr val="FFFFFF"/>
                </a:solidFill>
                <a:latin typeface="Muli Regular"/>
              </a:rPr>
              <a:t>SAVAGES ONLY</a:t>
            </a:r>
          </a:p>
        </p:txBody>
      </p:sp>
      <p:sp>
        <p:nvSpPr>
          <p:cNvPr name="TextBox 16" id="16"/>
          <p:cNvSpPr txBox="true"/>
          <p:nvPr/>
        </p:nvSpPr>
        <p:spPr>
          <a:xfrm rot="0">
            <a:off x="5424241" y="4991100"/>
            <a:ext cx="7439519" cy="2875777"/>
          </a:xfrm>
          <a:prstGeom prst="rect">
            <a:avLst/>
          </a:prstGeom>
        </p:spPr>
        <p:txBody>
          <a:bodyPr anchor="t" rtlCol="false" tIns="0" lIns="0" bIns="0" rIns="0">
            <a:spAutoFit/>
          </a:bodyPr>
          <a:lstStyle/>
          <a:p>
            <a:pPr algn="ctr">
              <a:lnSpc>
                <a:spcPts val="11592"/>
              </a:lnSpc>
            </a:pPr>
            <a:r>
              <a:rPr lang="en-US" sz="8280">
                <a:solidFill>
                  <a:srgbClr val="FFFFFF"/>
                </a:solidFill>
                <a:latin typeface="Muli Black"/>
              </a:rPr>
              <a:t>MID-TERM</a:t>
            </a:r>
          </a:p>
          <a:p>
            <a:pPr algn="ctr">
              <a:lnSpc>
                <a:spcPts val="11592"/>
              </a:lnSpc>
              <a:spcBef>
                <a:spcPct val="0"/>
              </a:spcBef>
            </a:pPr>
            <a:r>
              <a:rPr lang="en-US" sz="8280">
                <a:solidFill>
                  <a:srgbClr val="FFFFFF"/>
                </a:solidFill>
                <a:latin typeface="Muli Black"/>
              </a:rPr>
              <a:t>PROJECT</a:t>
            </a:r>
          </a:p>
        </p:txBody>
      </p:sp>
      <p:pic>
        <p:nvPicPr>
          <p:cNvPr name="Picture 17" id="17"/>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2998460" y="841868"/>
            <a:ext cx="373664" cy="373664"/>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298" t="0" r="16298" b="0"/>
          <a:stretch>
            <a:fillRect/>
          </a:stretch>
        </p:blipFill>
        <p:spPr>
          <a:xfrm flipH="false" flipV="false" rot="0">
            <a:off x="5958574" y="393151"/>
            <a:ext cx="11190224" cy="9500697"/>
          </a:xfrm>
          <a:prstGeom prst="rect">
            <a:avLst/>
          </a:prstGeom>
        </p:spPr>
      </p:pic>
      <p:sp>
        <p:nvSpPr>
          <p:cNvPr name="TextBox 3" id="3"/>
          <p:cNvSpPr txBox="true"/>
          <p:nvPr/>
        </p:nvSpPr>
        <p:spPr>
          <a:xfrm rot="0">
            <a:off x="124577" y="554218"/>
            <a:ext cx="6905442" cy="853714"/>
          </a:xfrm>
          <a:prstGeom prst="rect">
            <a:avLst/>
          </a:prstGeom>
        </p:spPr>
        <p:txBody>
          <a:bodyPr anchor="t" rtlCol="false" tIns="0" lIns="0" bIns="0" rIns="0">
            <a:spAutoFit/>
          </a:bodyPr>
          <a:lstStyle/>
          <a:p>
            <a:pPr>
              <a:lnSpc>
                <a:spcPts val="7019"/>
              </a:lnSpc>
              <a:spcBef>
                <a:spcPct val="0"/>
              </a:spcBef>
            </a:pPr>
            <a:r>
              <a:rPr lang="en-US" sz="5014">
                <a:solidFill>
                  <a:srgbClr val="FFFFFF"/>
                </a:solidFill>
                <a:latin typeface="Muli Black"/>
              </a:rPr>
              <a:t>SPEECH Module:</a:t>
            </a:r>
          </a:p>
        </p:txBody>
      </p:sp>
      <p:sp>
        <p:nvSpPr>
          <p:cNvPr name="TextBox 4" id="4"/>
          <p:cNvSpPr txBox="true"/>
          <p:nvPr/>
        </p:nvSpPr>
        <p:spPr>
          <a:xfrm rot="0">
            <a:off x="384546" y="2447659"/>
            <a:ext cx="5277321" cy="1054100"/>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Muli Regular"/>
              </a:rPr>
              <a:t>After all the processes this will be the last module where we can hear all what it is written on terminal.</a:t>
            </a:r>
          </a:p>
        </p:txBody>
      </p:sp>
      <p:grpSp>
        <p:nvGrpSpPr>
          <p:cNvPr name="Group 5" id="5"/>
          <p:cNvGrpSpPr/>
          <p:nvPr/>
        </p:nvGrpSpPr>
        <p:grpSpPr>
          <a:xfrm rot="0">
            <a:off x="-4945982" y="6461684"/>
            <a:ext cx="8388789" cy="6746655"/>
            <a:chOff x="0" y="0"/>
            <a:chExt cx="11185052" cy="8995539"/>
          </a:xfrm>
        </p:grpSpPr>
        <p:pic>
          <p:nvPicPr>
            <p:cNvPr name="Picture 6" id="6"/>
            <p:cNvPicPr>
              <a:picLocks noChangeAspect="true"/>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237317" y="0"/>
              <a:ext cx="4947735" cy="5486400"/>
            </a:xfrm>
            <a:prstGeom prst="rect">
              <a:avLst/>
            </a:prstGeom>
          </p:spPr>
        </p:pic>
        <p:sp>
          <p:nvSpPr>
            <p:cNvPr name="TextBox 7" id="7"/>
            <p:cNvSpPr txBox="true"/>
            <p:nvPr/>
          </p:nvSpPr>
          <p:spPr>
            <a:xfrm rot="0">
              <a:off x="170880" y="7209796"/>
              <a:ext cx="8184705" cy="1785743"/>
            </a:xfrm>
            <a:prstGeom prst="rect">
              <a:avLst/>
            </a:prstGeom>
          </p:spPr>
          <p:txBody>
            <a:bodyPr anchor="t" rtlCol="false" tIns="0" lIns="0" bIns="0" rIns="0">
              <a:spAutoFit/>
            </a:bodyPr>
            <a:lstStyle/>
            <a:p>
              <a:pPr>
                <a:lnSpc>
                  <a:spcPts val="11333"/>
                </a:lnSpc>
                <a:spcBef>
                  <a:spcPct val="0"/>
                </a:spcBef>
              </a:pPr>
              <a:r>
                <a:rPr lang="en-US" sz="8095">
                  <a:solidFill>
                    <a:srgbClr val="FFFFFF">
                      <a:alpha val="60000"/>
                    </a:srgbClr>
                  </a:solidFill>
                  <a:latin typeface="Muli Black"/>
                </a:rPr>
                <a:t>sAVAGES</a:t>
              </a:r>
            </a:p>
          </p:txBody>
        </p:sp>
        <p:sp>
          <p:nvSpPr>
            <p:cNvPr name="TextBox 8" id="8"/>
            <p:cNvSpPr txBox="true"/>
            <p:nvPr/>
          </p:nvSpPr>
          <p:spPr>
            <a:xfrm rot="0">
              <a:off x="0" y="7100149"/>
              <a:ext cx="8540305" cy="1795927"/>
            </a:xfrm>
            <a:prstGeom prst="rect">
              <a:avLst/>
            </a:prstGeom>
          </p:spPr>
          <p:txBody>
            <a:bodyPr anchor="t" rtlCol="false" tIns="0" lIns="0" bIns="0" rIns="0">
              <a:spAutoFit/>
            </a:bodyPr>
            <a:lstStyle/>
            <a:p>
              <a:pPr>
                <a:lnSpc>
                  <a:spcPts val="11333"/>
                </a:lnSpc>
                <a:spcBef>
                  <a:spcPct val="0"/>
                </a:spcBef>
              </a:pPr>
              <a:r>
                <a:rPr lang="en-US" sz="8095">
                  <a:solidFill>
                    <a:srgbClr val="FFFFFF"/>
                  </a:solidFill>
                  <a:latin typeface="Muli Black"/>
                </a:rPr>
                <a:t>SAVAGES</a:t>
              </a:r>
            </a:p>
          </p:txBody>
        </p:sp>
      </p:gr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703464">
            <a:off x="7623652" y="-1043063"/>
            <a:ext cx="15474081" cy="15474081"/>
          </a:xfrm>
          <a:prstGeom prst="rect">
            <a:avLst/>
          </a:prstGeom>
        </p:spPr>
      </p:pic>
      <p:sp>
        <p:nvSpPr>
          <p:cNvPr name="TextBox 3" id="3"/>
          <p:cNvSpPr txBox="true"/>
          <p:nvPr/>
        </p:nvSpPr>
        <p:spPr>
          <a:xfrm rot="0">
            <a:off x="811344" y="1188484"/>
            <a:ext cx="7620182" cy="2787790"/>
          </a:xfrm>
          <a:prstGeom prst="rect">
            <a:avLst/>
          </a:prstGeom>
        </p:spPr>
        <p:txBody>
          <a:bodyPr anchor="t" rtlCol="false" tIns="0" lIns="0" bIns="0" rIns="0">
            <a:spAutoFit/>
          </a:bodyPr>
          <a:lstStyle/>
          <a:p>
            <a:pPr>
              <a:lnSpc>
                <a:spcPts val="11192"/>
              </a:lnSpc>
              <a:spcBef>
                <a:spcPct val="0"/>
              </a:spcBef>
            </a:pPr>
            <a:r>
              <a:rPr lang="en-US" sz="7994">
                <a:solidFill>
                  <a:srgbClr val="FFFFFF"/>
                </a:solidFill>
                <a:latin typeface="Muli Black"/>
              </a:rPr>
              <a:t>List of future enhancements</a:t>
            </a:r>
          </a:p>
        </p:txBody>
      </p:sp>
      <p:sp>
        <p:nvSpPr>
          <p:cNvPr name="TextBox 4" id="4"/>
          <p:cNvSpPr txBox="true"/>
          <p:nvPr/>
        </p:nvSpPr>
        <p:spPr>
          <a:xfrm rot="0">
            <a:off x="9391864" y="3900075"/>
            <a:ext cx="7527221" cy="679353"/>
          </a:xfrm>
          <a:prstGeom prst="rect">
            <a:avLst/>
          </a:prstGeom>
        </p:spPr>
        <p:txBody>
          <a:bodyPr anchor="t" rtlCol="false" tIns="0" lIns="0" bIns="0" rIns="0">
            <a:spAutoFit/>
          </a:bodyPr>
          <a:lstStyle/>
          <a:p>
            <a:pPr marL="864425" indent="-432213" lvl="1">
              <a:lnSpc>
                <a:spcPts val="5605"/>
              </a:lnSpc>
              <a:buFont typeface="Arial"/>
              <a:buChar char="•"/>
            </a:pPr>
            <a:r>
              <a:rPr lang="en-US" sz="4003">
                <a:solidFill>
                  <a:srgbClr val="FFFFFF"/>
                </a:solidFill>
                <a:latin typeface="Muli Black"/>
              </a:rPr>
              <a:t>System Voice Assistant </a:t>
            </a:r>
          </a:p>
        </p:txBody>
      </p:sp>
      <p:sp>
        <p:nvSpPr>
          <p:cNvPr name="TextBox 5" id="5"/>
          <p:cNvSpPr txBox="true"/>
          <p:nvPr/>
        </p:nvSpPr>
        <p:spPr>
          <a:xfrm rot="0">
            <a:off x="9391864" y="4604925"/>
            <a:ext cx="7527221" cy="679353"/>
          </a:xfrm>
          <a:prstGeom prst="rect">
            <a:avLst/>
          </a:prstGeom>
        </p:spPr>
        <p:txBody>
          <a:bodyPr anchor="t" rtlCol="false" tIns="0" lIns="0" bIns="0" rIns="0">
            <a:spAutoFit/>
          </a:bodyPr>
          <a:lstStyle/>
          <a:p>
            <a:pPr marL="864425" indent="-432213" lvl="1">
              <a:lnSpc>
                <a:spcPts val="5605"/>
              </a:lnSpc>
              <a:buFont typeface="Arial"/>
              <a:buChar char="•"/>
            </a:pPr>
            <a:r>
              <a:rPr lang="en-US" sz="4003">
                <a:solidFill>
                  <a:srgbClr val="FFFFFF"/>
                </a:solidFill>
                <a:latin typeface="Muli Black"/>
              </a:rPr>
              <a:t>UI</a:t>
            </a:r>
          </a:p>
        </p:txBody>
      </p:sp>
      <p:sp>
        <p:nvSpPr>
          <p:cNvPr name="TextBox 6" id="6"/>
          <p:cNvSpPr txBox="true"/>
          <p:nvPr/>
        </p:nvSpPr>
        <p:spPr>
          <a:xfrm rot="0">
            <a:off x="9391864" y="5309775"/>
            <a:ext cx="7527221" cy="679353"/>
          </a:xfrm>
          <a:prstGeom prst="rect">
            <a:avLst/>
          </a:prstGeom>
        </p:spPr>
        <p:txBody>
          <a:bodyPr anchor="t" rtlCol="false" tIns="0" lIns="0" bIns="0" rIns="0">
            <a:spAutoFit/>
          </a:bodyPr>
          <a:lstStyle/>
          <a:p>
            <a:pPr marL="864425" indent="-432213" lvl="1">
              <a:lnSpc>
                <a:spcPts val="5605"/>
              </a:lnSpc>
              <a:buFont typeface="Arial"/>
              <a:buChar char="•"/>
            </a:pPr>
            <a:r>
              <a:rPr lang="en-US" sz="4003">
                <a:solidFill>
                  <a:srgbClr val="FFFFFF"/>
                </a:solidFill>
                <a:latin typeface="Muli Black"/>
              </a:rPr>
              <a:t>Optimized Routing</a:t>
            </a:r>
          </a:p>
        </p:txBody>
      </p:sp>
      <p:sp>
        <p:nvSpPr>
          <p:cNvPr name="TextBox 7" id="7"/>
          <p:cNvSpPr txBox="true"/>
          <p:nvPr/>
        </p:nvSpPr>
        <p:spPr>
          <a:xfrm rot="0">
            <a:off x="9391864" y="6014625"/>
            <a:ext cx="7527221" cy="679353"/>
          </a:xfrm>
          <a:prstGeom prst="rect">
            <a:avLst/>
          </a:prstGeom>
        </p:spPr>
        <p:txBody>
          <a:bodyPr anchor="t" rtlCol="false" tIns="0" lIns="0" bIns="0" rIns="0">
            <a:spAutoFit/>
          </a:bodyPr>
          <a:lstStyle/>
          <a:p>
            <a:pPr marL="864425" indent="-432213" lvl="1">
              <a:lnSpc>
                <a:spcPts val="5605"/>
              </a:lnSpc>
              <a:buFont typeface="Arial"/>
              <a:buChar char="•"/>
            </a:pPr>
            <a:r>
              <a:rPr lang="en-US" sz="4003">
                <a:solidFill>
                  <a:srgbClr val="FFFFFF"/>
                </a:solidFill>
                <a:latin typeface="Muli Black"/>
              </a:rPr>
              <a:t>Labelled Routes</a:t>
            </a:r>
          </a:p>
        </p:txBody>
      </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732207">
            <a:off x="9792953" y="-202006"/>
            <a:ext cx="14126902" cy="14126902"/>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530880" y="615071"/>
            <a:ext cx="9728420" cy="8643229"/>
          </a:xfrm>
          <a:prstGeom prst="rect">
            <a:avLst/>
          </a:prstGeom>
        </p:spPr>
      </p:pic>
      <p:sp>
        <p:nvSpPr>
          <p:cNvPr name="TextBox 3" id="3"/>
          <p:cNvSpPr txBox="true"/>
          <p:nvPr/>
        </p:nvSpPr>
        <p:spPr>
          <a:xfrm rot="0">
            <a:off x="904244" y="3441199"/>
            <a:ext cx="5415988" cy="3168650"/>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Muli Regular"/>
              </a:rPr>
              <a:t>This is a main module, where we implemented chatgpt API request. As an extension this module imports converted speech from {speech_text.py} which is a string in our case, then inputs to ChatGpt API request module (called {timur.py}  in our case}. After ChatGpt responses, we will able to see on our terminal its output. (ChatGpt explanation was given in previous slides).</a:t>
            </a:r>
          </a:p>
        </p:txBody>
      </p:sp>
      <p:sp>
        <p:nvSpPr>
          <p:cNvPr name="TextBox 4" id="4"/>
          <p:cNvSpPr txBox="true"/>
          <p:nvPr/>
        </p:nvSpPr>
        <p:spPr>
          <a:xfrm rot="0">
            <a:off x="625439" y="942975"/>
            <a:ext cx="6905442" cy="877209"/>
          </a:xfrm>
          <a:prstGeom prst="rect">
            <a:avLst/>
          </a:prstGeom>
        </p:spPr>
        <p:txBody>
          <a:bodyPr anchor="t" rtlCol="false" tIns="0" lIns="0" bIns="0" rIns="0">
            <a:spAutoFit/>
          </a:bodyPr>
          <a:lstStyle/>
          <a:p>
            <a:pPr>
              <a:lnSpc>
                <a:spcPts val="7299"/>
              </a:lnSpc>
              <a:spcBef>
                <a:spcPct val="0"/>
              </a:spcBef>
            </a:pPr>
            <a:r>
              <a:rPr lang="en-US" sz="5214">
                <a:solidFill>
                  <a:srgbClr val="FFFFFF"/>
                </a:solidFill>
                <a:latin typeface="Muli Black"/>
              </a:rPr>
              <a:t>About First Module:</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75" t="0" r="0" b="0"/>
          <a:stretch>
            <a:fillRect/>
          </a:stretch>
        </p:blipFill>
        <p:spPr>
          <a:xfrm flipH="false" flipV="false" rot="0">
            <a:off x="8956824" y="429496"/>
            <a:ext cx="8796218" cy="9428009"/>
          </a:xfrm>
          <a:prstGeom prst="rect">
            <a:avLst/>
          </a:prstGeom>
        </p:spPr>
      </p:pic>
      <p:sp>
        <p:nvSpPr>
          <p:cNvPr name="TextBox 3" id="3"/>
          <p:cNvSpPr txBox="true"/>
          <p:nvPr/>
        </p:nvSpPr>
        <p:spPr>
          <a:xfrm rot="0">
            <a:off x="371652" y="2818352"/>
            <a:ext cx="8286089" cy="2101850"/>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Montserrat"/>
              </a:rPr>
              <a:t>This module extends aforementioned Open-AI ChatGPT bot's  abilities by adding new Voice Input features. This module basically transfers along input to digital. Which in this case converts into characters data or simply saying into strings in python programming language.  In-order to release this particular functionality we used speech recognition module. </a:t>
            </a:r>
          </a:p>
        </p:txBody>
      </p:sp>
      <p:sp>
        <p:nvSpPr>
          <p:cNvPr name="TextBox 4" id="4"/>
          <p:cNvSpPr txBox="true"/>
          <p:nvPr/>
        </p:nvSpPr>
        <p:spPr>
          <a:xfrm rot="0">
            <a:off x="371652" y="6134174"/>
            <a:ext cx="6216569" cy="421313"/>
          </a:xfrm>
          <a:prstGeom prst="rect">
            <a:avLst/>
          </a:prstGeom>
        </p:spPr>
        <p:txBody>
          <a:bodyPr anchor="t" rtlCol="false" tIns="0" lIns="0" bIns="0" rIns="0">
            <a:spAutoFit/>
          </a:bodyPr>
          <a:lstStyle/>
          <a:p>
            <a:pPr algn="l">
              <a:lnSpc>
                <a:spcPts val="3314"/>
              </a:lnSpc>
            </a:pPr>
            <a:r>
              <a:rPr lang="en-US" sz="2651" spc="265">
                <a:solidFill>
                  <a:srgbClr val="FFFFFF"/>
                </a:solidFill>
                <a:latin typeface="Muli Black"/>
              </a:rPr>
              <a:t>CODE IS SELF-EXPLANATORY </a:t>
            </a:r>
          </a:p>
        </p:txBody>
      </p:sp>
      <p:sp>
        <p:nvSpPr>
          <p:cNvPr name="TextBox 5" id="5"/>
          <p:cNvSpPr txBox="true"/>
          <p:nvPr/>
        </p:nvSpPr>
        <p:spPr>
          <a:xfrm rot="0">
            <a:off x="521993" y="933450"/>
            <a:ext cx="6905442" cy="1739539"/>
          </a:xfrm>
          <a:prstGeom prst="rect">
            <a:avLst/>
          </a:prstGeom>
        </p:spPr>
        <p:txBody>
          <a:bodyPr anchor="t" rtlCol="false" tIns="0" lIns="0" bIns="0" rIns="0">
            <a:spAutoFit/>
          </a:bodyPr>
          <a:lstStyle/>
          <a:p>
            <a:pPr>
              <a:lnSpc>
                <a:spcPts val="7019"/>
              </a:lnSpc>
              <a:spcBef>
                <a:spcPct val="0"/>
              </a:spcBef>
            </a:pPr>
            <a:r>
              <a:rPr lang="en-US" sz="5014">
                <a:solidFill>
                  <a:srgbClr val="FFFFFF"/>
                </a:solidFill>
                <a:latin typeface="Muli Black"/>
              </a:rPr>
              <a:t>About Second Module: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824266" y="875730"/>
            <a:ext cx="9435034" cy="8382570"/>
          </a:xfrm>
          <a:prstGeom prst="rect">
            <a:avLst/>
          </a:prstGeom>
        </p:spPr>
      </p:pic>
      <p:sp>
        <p:nvSpPr>
          <p:cNvPr name="TextBox 3" id="3"/>
          <p:cNvSpPr txBox="true"/>
          <p:nvPr/>
        </p:nvSpPr>
        <p:spPr>
          <a:xfrm rot="0">
            <a:off x="371652" y="933450"/>
            <a:ext cx="6905442" cy="853714"/>
          </a:xfrm>
          <a:prstGeom prst="rect">
            <a:avLst/>
          </a:prstGeom>
        </p:spPr>
        <p:txBody>
          <a:bodyPr anchor="t" rtlCol="false" tIns="0" lIns="0" bIns="0" rIns="0">
            <a:spAutoFit/>
          </a:bodyPr>
          <a:lstStyle/>
          <a:p>
            <a:pPr>
              <a:lnSpc>
                <a:spcPts val="7019"/>
              </a:lnSpc>
              <a:spcBef>
                <a:spcPct val="0"/>
              </a:spcBef>
            </a:pPr>
            <a:r>
              <a:rPr lang="en-US" sz="5014">
                <a:solidFill>
                  <a:srgbClr val="FFFFFF"/>
                </a:solidFill>
                <a:latin typeface="Muli Black"/>
              </a:rPr>
              <a:t>About Third module:</a:t>
            </a:r>
          </a:p>
        </p:txBody>
      </p:sp>
      <p:sp>
        <p:nvSpPr>
          <p:cNvPr name="TextBox 4" id="4"/>
          <p:cNvSpPr txBox="true"/>
          <p:nvPr/>
        </p:nvSpPr>
        <p:spPr>
          <a:xfrm rot="0">
            <a:off x="371652" y="2818352"/>
            <a:ext cx="6895134" cy="763270"/>
          </a:xfrm>
          <a:prstGeom prst="rect">
            <a:avLst/>
          </a:prstGeom>
        </p:spPr>
        <p:txBody>
          <a:bodyPr anchor="t" rtlCol="false" tIns="0" lIns="0" bIns="0" rIns="0">
            <a:spAutoFit/>
          </a:bodyPr>
          <a:lstStyle/>
          <a:p>
            <a:pPr algn="just">
              <a:lnSpc>
                <a:spcPts val="3079"/>
              </a:lnSpc>
              <a:spcBef>
                <a:spcPct val="0"/>
              </a:spcBef>
            </a:pPr>
            <a:r>
              <a:rPr lang="en-US" sz="2199">
                <a:solidFill>
                  <a:srgbClr val="FFFFFF"/>
                </a:solidFill>
                <a:latin typeface="Montserrat"/>
              </a:rPr>
              <a:t>In the final stage we can get that ChatGPT's text output and convert it to mp3 file then play.</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sp>
        <p:nvSpPr>
          <p:cNvPr name="TextBox 2" id="2"/>
          <p:cNvSpPr txBox="true"/>
          <p:nvPr/>
        </p:nvSpPr>
        <p:spPr>
          <a:xfrm rot="0">
            <a:off x="1445446" y="2165512"/>
            <a:ext cx="13221242" cy="7530465"/>
          </a:xfrm>
          <a:prstGeom prst="rect">
            <a:avLst/>
          </a:prstGeom>
        </p:spPr>
        <p:txBody>
          <a:bodyPr anchor="t" rtlCol="false" tIns="0" lIns="0" bIns="0" rIns="0">
            <a:spAutoFit/>
          </a:bodyPr>
          <a:lstStyle/>
          <a:p>
            <a:pPr algn="just">
              <a:lnSpc>
                <a:spcPts val="3359"/>
              </a:lnSpc>
              <a:spcBef>
                <a:spcPct val="0"/>
              </a:spcBef>
            </a:pPr>
          </a:p>
          <a:p>
            <a:pPr algn="just">
              <a:lnSpc>
                <a:spcPts val="3359"/>
              </a:lnSpc>
              <a:spcBef>
                <a:spcPct val="0"/>
              </a:spcBef>
            </a:pPr>
            <a:r>
              <a:rPr lang="en-US" sz="2400">
                <a:solidFill>
                  <a:srgbClr val="FFFFFF"/>
                </a:solidFill>
                <a:latin typeface="Muli Regular"/>
              </a:rPr>
              <a:t>1. Project Management and Task Distribution: We faced challenges in keeping track of who was responsible for what task and struggled with communication among team members. Agile method with Trello helped us to address these challenges by providing a framework for task management and facilitating communication. We learned the importance of clear communication and task assignment in project management.</a:t>
            </a:r>
          </a:p>
          <a:p>
            <a:pPr algn="just">
              <a:lnSpc>
                <a:spcPts val="3359"/>
              </a:lnSpc>
              <a:spcBef>
                <a:spcPct val="0"/>
              </a:spcBef>
            </a:pPr>
          </a:p>
          <a:p>
            <a:pPr>
              <a:lnSpc>
                <a:spcPts val="3359"/>
              </a:lnSpc>
              <a:spcBef>
                <a:spcPct val="0"/>
              </a:spcBef>
            </a:pPr>
            <a:r>
              <a:rPr lang="en-US" sz="2400">
                <a:solidFill>
                  <a:srgbClr val="FFFFFF"/>
                </a:solidFill>
                <a:latin typeface="Muli Regular"/>
              </a:rPr>
              <a:t>2. MapQuest API and GPT-3 API: The benefits of using these APIs were improved routing accuracy and natural language processing capabilities. We faced challenges in integrating them into our project, such as limited API calls and complex API documentation. We found solutions by reaching out to the API support team and experimenting with different API settings. We learned about the importance of thorough API research and testing.</a:t>
            </a:r>
          </a:p>
          <a:p>
            <a:pPr algn="just">
              <a:lnSpc>
                <a:spcPts val="3359"/>
              </a:lnSpc>
              <a:spcBef>
                <a:spcPct val="0"/>
              </a:spcBef>
            </a:pPr>
          </a:p>
          <a:p>
            <a:pPr algn="just">
              <a:lnSpc>
                <a:spcPts val="3359"/>
              </a:lnSpc>
              <a:spcBef>
                <a:spcPct val="0"/>
              </a:spcBef>
            </a:pPr>
            <a:r>
              <a:rPr lang="en-US" sz="2400">
                <a:solidFill>
                  <a:srgbClr val="FFFFFF"/>
                </a:solidFill>
                <a:latin typeface="Muli Regular"/>
              </a:rPr>
              <a:t>3. Matrix Routing Experience: The goal was to create a more efficient and accurate routing experience between cities. We measured success through user feedback and metrics such as route optimization and distance calculations. </a:t>
            </a:r>
          </a:p>
          <a:p>
            <a:pPr algn="just">
              <a:lnSpc>
                <a:spcPts val="3359"/>
              </a:lnSpc>
              <a:spcBef>
                <a:spcPct val="0"/>
              </a:spcBef>
            </a:pPr>
          </a:p>
          <a:p>
            <a:pPr algn="just">
              <a:lnSpc>
                <a:spcPts val="3359"/>
              </a:lnSpc>
              <a:spcBef>
                <a:spcPct val="0"/>
              </a:spcBef>
            </a:pPr>
          </a:p>
        </p:txBody>
      </p:sp>
      <p:sp>
        <p:nvSpPr>
          <p:cNvPr name="TextBox 3" id="3"/>
          <p:cNvSpPr txBox="true"/>
          <p:nvPr/>
        </p:nvSpPr>
        <p:spPr>
          <a:xfrm rot="0">
            <a:off x="1445446" y="933450"/>
            <a:ext cx="6905442" cy="853714"/>
          </a:xfrm>
          <a:prstGeom prst="rect">
            <a:avLst/>
          </a:prstGeom>
        </p:spPr>
        <p:txBody>
          <a:bodyPr anchor="t" rtlCol="false" tIns="0" lIns="0" bIns="0" rIns="0">
            <a:spAutoFit/>
          </a:bodyPr>
          <a:lstStyle/>
          <a:p>
            <a:pPr>
              <a:lnSpc>
                <a:spcPts val="7019"/>
              </a:lnSpc>
              <a:spcBef>
                <a:spcPct val="0"/>
              </a:spcBef>
            </a:pPr>
            <a:r>
              <a:rPr lang="en-US" sz="5014">
                <a:solidFill>
                  <a:srgbClr val="FFFFFF"/>
                </a:solidFill>
                <a:latin typeface="Muli Black"/>
              </a:rPr>
              <a:t>Reflection Points:</a:t>
            </a:r>
          </a:p>
        </p:txBody>
      </p:sp>
      <p:pic>
        <p:nvPicPr>
          <p:cNvPr name="Picture 4" id="4"/>
          <p:cNvPicPr>
            <a:picLocks noChangeAspect="true"/>
          </p:cNvPicPr>
          <p:nvPr/>
        </p:nvPicPr>
        <p:blipFill>
          <a:blip r:embed="rId2">
            <a:alphaModFix amt="5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41949" y="-571500"/>
            <a:ext cx="3710801" cy="411480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sp>
        <p:nvSpPr>
          <p:cNvPr name="TextBox 2" id="2"/>
          <p:cNvSpPr txBox="true"/>
          <p:nvPr/>
        </p:nvSpPr>
        <p:spPr>
          <a:xfrm rot="0">
            <a:off x="1820523" y="1976677"/>
            <a:ext cx="12541288" cy="459676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Muli Regular"/>
              </a:rPr>
              <a:t>4. Collaboration and Communication: We collaborated through regular team meetings, shared project documents, and frequent communication via messaging apps. We faced issues with time management and conflicting schedules but addressed them by setting clear expectations and timelines. We learned the importance of effective communication and teamwork in project success.</a:t>
            </a:r>
          </a:p>
          <a:p>
            <a:pPr>
              <a:lnSpc>
                <a:spcPts val="3359"/>
              </a:lnSpc>
              <a:spcBef>
                <a:spcPct val="0"/>
              </a:spcBef>
            </a:pPr>
          </a:p>
          <a:p>
            <a:pPr>
              <a:lnSpc>
                <a:spcPts val="3359"/>
              </a:lnSpc>
              <a:spcBef>
                <a:spcPct val="0"/>
              </a:spcBef>
            </a:pPr>
            <a:r>
              <a:rPr lang="en-US" sz="2400">
                <a:solidFill>
                  <a:srgbClr val="FFFFFF"/>
                </a:solidFill>
                <a:latin typeface="Muli Regular"/>
              </a:rPr>
              <a:t>5. Technical Skills: We gained technical skills in API integration, natural language processing, and routing optimization. We encountered technical challenges such as API call limits and software bugs, which we solved by troubleshooting and experimenting with different solutions. We learned the importance of flexibility and problem-solving in technical projects.</a:t>
            </a:r>
          </a:p>
        </p:txBody>
      </p:sp>
      <p:pic>
        <p:nvPicPr>
          <p:cNvPr name="Picture 3" id="3"/>
          <p:cNvPicPr>
            <a:picLocks noChangeAspect="true"/>
          </p:cNvPicPr>
          <p:nvPr/>
        </p:nvPicPr>
        <p:blipFill>
          <a:blip r:embed="rId2">
            <a:alphaModFix amt="5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41949" y="-571500"/>
            <a:ext cx="3710801" cy="4114800"/>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p:cSld>
    <p:bg>
      <p:bgPr>
        <a:solidFill>
          <a:srgbClr val="290B66"/>
        </a:solidFill>
      </p:bgPr>
    </p:bg>
    <p:spTree>
      <p:nvGrpSpPr>
        <p:cNvPr id="1" name=""/>
        <p:cNvGrpSpPr/>
        <p:nvPr/>
      </p:nvGrpSpPr>
      <p:grpSpPr>
        <a:xfrm>
          <a:off x="0" y="0"/>
          <a:ext cx="0" cy="0"/>
          <a:chOff x="0" y="0"/>
          <a:chExt cx="0" cy="0"/>
        </a:xfrm>
      </p:grpSpPr>
      <p:sp>
        <p:nvSpPr>
          <p:cNvPr name="TextBox 2" id="2"/>
          <p:cNvSpPr txBox="true"/>
          <p:nvPr/>
        </p:nvSpPr>
        <p:spPr>
          <a:xfrm rot="0">
            <a:off x="622010" y="5117701"/>
            <a:ext cx="17222462" cy="3723147"/>
          </a:xfrm>
          <a:prstGeom prst="rect">
            <a:avLst/>
          </a:prstGeom>
        </p:spPr>
        <p:txBody>
          <a:bodyPr anchor="t" rtlCol="false" tIns="0" lIns="0" bIns="0" rIns="0">
            <a:spAutoFit/>
          </a:bodyPr>
          <a:lstStyle/>
          <a:p>
            <a:pPr>
              <a:lnSpc>
                <a:spcPts val="4976"/>
              </a:lnSpc>
            </a:pPr>
            <a:r>
              <a:rPr lang="en-US" sz="2764">
                <a:solidFill>
                  <a:srgbClr val="FFFFFF"/>
                </a:solidFill>
                <a:latin typeface="Muli Regular"/>
              </a:rPr>
              <a:t>1) </a:t>
            </a:r>
            <a:r>
              <a:rPr lang="en-US" sz="2764">
                <a:solidFill>
                  <a:srgbClr val="FFFFFF"/>
                </a:solidFill>
                <a:latin typeface="Muli Regular"/>
              </a:rPr>
              <a:t>Vakhitov Akbarali - 12200312  - Built GPT-3 chatbot via api request, a skeleton for the entire project</a:t>
            </a:r>
          </a:p>
          <a:p>
            <a:pPr>
              <a:lnSpc>
                <a:spcPts val="4976"/>
              </a:lnSpc>
            </a:pPr>
            <a:r>
              <a:rPr lang="en-US" sz="2764">
                <a:solidFill>
                  <a:srgbClr val="FFFFFF"/>
                </a:solidFill>
                <a:latin typeface="Muli Regular"/>
              </a:rPr>
              <a:t>2) Khumoyun Rakhmonberdiev - 12194949 - Built MapQuest API, provided key aspects of the project development</a:t>
            </a:r>
          </a:p>
          <a:p>
            <a:pPr>
              <a:lnSpc>
                <a:spcPts val="4976"/>
              </a:lnSpc>
            </a:pPr>
            <a:r>
              <a:rPr lang="en-US" sz="2764">
                <a:solidFill>
                  <a:srgbClr val="FFFFFF"/>
                </a:solidFill>
                <a:latin typeface="Muli Regular"/>
              </a:rPr>
              <a:t>3) Timur Abdurakhmonov - 12200338 - Built Voice Over Feature (Voice Input and Voice Output). Added an extended  feature to make the project distinguished from other projects. </a:t>
            </a:r>
          </a:p>
          <a:p>
            <a:pPr>
              <a:lnSpc>
                <a:spcPts val="4976"/>
              </a:lnSpc>
            </a:pPr>
            <a:r>
              <a:rPr lang="en-US" sz="2764">
                <a:solidFill>
                  <a:srgbClr val="FFFFFF"/>
                </a:solidFill>
                <a:latin typeface="Muli Regular"/>
              </a:rPr>
              <a:t>4) Atkham Eshonkulov - 12200317- Documentation, Readme, Video Capturing. </a:t>
            </a:r>
          </a:p>
        </p:txBody>
      </p:sp>
      <p:sp>
        <p:nvSpPr>
          <p:cNvPr name="TextBox 3" id="3"/>
          <p:cNvSpPr txBox="true"/>
          <p:nvPr/>
        </p:nvSpPr>
        <p:spPr>
          <a:xfrm rot="0">
            <a:off x="980844" y="1696484"/>
            <a:ext cx="13331585" cy="2787790"/>
          </a:xfrm>
          <a:prstGeom prst="rect">
            <a:avLst/>
          </a:prstGeom>
        </p:spPr>
        <p:txBody>
          <a:bodyPr anchor="t" rtlCol="false" tIns="0" lIns="0" bIns="0" rIns="0">
            <a:spAutoFit/>
          </a:bodyPr>
          <a:lstStyle/>
          <a:p>
            <a:pPr>
              <a:lnSpc>
                <a:spcPts val="11192"/>
              </a:lnSpc>
              <a:spcBef>
                <a:spcPct val="0"/>
              </a:spcBef>
            </a:pPr>
            <a:r>
              <a:rPr lang="en-US" sz="7994">
                <a:solidFill>
                  <a:srgbClr val="FFFFFF"/>
                </a:solidFill>
                <a:latin typeface="Muli Black"/>
              </a:rPr>
              <a:t>Contribution of team members: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98151" y="7200900"/>
            <a:ext cx="3710801" cy="4114800"/>
          </a:xfrm>
          <a:prstGeom prst="rect">
            <a:avLst/>
          </a:prstGeom>
        </p:spPr>
      </p:pic>
      <p:sp>
        <p:nvSpPr>
          <p:cNvPr name="AutoShape 4" id="4"/>
          <p:cNvSpPr/>
          <p:nvPr/>
        </p:nvSpPr>
        <p:spPr>
          <a:xfrm rot="-2151849">
            <a:off x="6047274" y="2505075"/>
            <a:ext cx="3511728" cy="0"/>
          </a:xfrm>
          <a:prstGeom prst="line">
            <a:avLst/>
          </a:prstGeom>
          <a:ln cap="flat" w="19050">
            <a:solidFill>
              <a:srgbClr val="FFFFFF">
                <a:alpha val="35686"/>
              </a:srgbClr>
            </a:solidFill>
            <a:prstDash val="solid"/>
            <a:headEnd type="none" len="sm" w="sm"/>
            <a:tailEnd type="oval" len="lg" w="lg"/>
          </a:ln>
        </p:spPr>
      </p:sp>
      <p:pic>
        <p:nvPicPr>
          <p:cNvPr name="Picture 5" id="5"/>
          <p:cNvPicPr>
            <a:picLocks noChangeAspect="true"/>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3754820" y="3845139"/>
            <a:ext cx="773307" cy="773307"/>
          </a:xfrm>
          <a:prstGeom prst="rect">
            <a:avLst/>
          </a:prstGeom>
        </p:spPr>
      </p:pic>
      <p:pic>
        <p:nvPicPr>
          <p:cNvPr name="Picture 6" id="6"/>
          <p:cNvPicPr>
            <a:picLocks noChangeAspect="true"/>
          </p:cNvPicPr>
          <p:nvPr/>
        </p:nvPicPr>
        <p:blipFill>
          <a:blip r:embed="rId5">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3903472" y="3992557"/>
            <a:ext cx="490276" cy="490276"/>
          </a:xfrm>
          <a:prstGeom prst="rect">
            <a:avLst/>
          </a:prstGeom>
        </p:spPr>
      </p:pic>
      <p:sp>
        <p:nvSpPr>
          <p:cNvPr name="AutoShape 7" id="7"/>
          <p:cNvSpPr/>
          <p:nvPr/>
        </p:nvSpPr>
        <p:spPr>
          <a:xfrm rot="-8999999">
            <a:off x="2690276" y="3828116"/>
            <a:ext cx="2748129" cy="0"/>
          </a:xfrm>
          <a:prstGeom prst="line">
            <a:avLst/>
          </a:prstGeom>
          <a:ln cap="flat" w="19050">
            <a:solidFill>
              <a:srgbClr val="FFFFFF">
                <a:alpha val="35686"/>
              </a:srgbClr>
            </a:solidFill>
            <a:prstDash val="solid"/>
            <a:headEnd type="none" len="sm" w="sm"/>
            <a:tailEnd type="oval" len="lg" w="lg"/>
          </a:ln>
        </p:spPr>
      </p:sp>
      <p:sp>
        <p:nvSpPr>
          <p:cNvPr name="AutoShape 8" id="8"/>
          <p:cNvSpPr/>
          <p:nvPr/>
        </p:nvSpPr>
        <p:spPr>
          <a:xfrm rot="-6859595">
            <a:off x="1582249" y="789739"/>
            <a:ext cx="5874647" cy="0"/>
          </a:xfrm>
          <a:prstGeom prst="line">
            <a:avLst/>
          </a:prstGeom>
          <a:ln cap="flat" w="19050">
            <a:solidFill>
              <a:srgbClr val="FFFFFF">
                <a:alpha val="35686"/>
              </a:srgbClr>
            </a:solidFill>
            <a:prstDash val="solid"/>
            <a:headEnd type="none" len="sm" w="sm"/>
            <a:tailEnd type="oval" len="lg" w="lg"/>
          </a:ln>
        </p:spPr>
      </p:sp>
      <p:sp>
        <p:nvSpPr>
          <p:cNvPr name="AutoShape 9" id="9"/>
          <p:cNvSpPr/>
          <p:nvPr/>
        </p:nvSpPr>
        <p:spPr>
          <a:xfrm rot="-5562624">
            <a:off x="4313285" y="6395305"/>
            <a:ext cx="2996551" cy="0"/>
          </a:xfrm>
          <a:prstGeom prst="line">
            <a:avLst/>
          </a:prstGeom>
          <a:ln cap="flat" w="19050">
            <a:solidFill>
              <a:srgbClr val="FFFFFF"/>
            </a:solidFill>
            <a:prstDash val="solid"/>
            <a:headEnd type="none" len="sm" w="sm"/>
            <a:tailEnd type="oval" len="lg" w="lg"/>
          </a:ln>
        </p:spPr>
      </p:sp>
      <p:grpSp>
        <p:nvGrpSpPr>
          <p:cNvPr name="Group 10" id="10"/>
          <p:cNvGrpSpPr>
            <a:grpSpLocks noChangeAspect="true"/>
          </p:cNvGrpSpPr>
          <p:nvPr/>
        </p:nvGrpSpPr>
        <p:grpSpPr>
          <a:xfrm rot="0">
            <a:off x="4771945" y="2744734"/>
            <a:ext cx="2817866" cy="2817866"/>
            <a:chOff x="0" y="0"/>
            <a:chExt cx="6350889" cy="6350889"/>
          </a:xfrm>
        </p:grpSpPr>
        <p:sp>
          <p:nvSpPr>
            <p:cNvPr name="Freeform 11" id="11"/>
            <p:cNvSpPr/>
            <p:nvPr/>
          </p:nvSpPr>
          <p:spPr>
            <a:xfrm flipH="false" flipV="false">
              <a:off x="63500" y="63500"/>
              <a:ext cx="6223889" cy="6223762"/>
            </a:xfrm>
            <a:custGeom>
              <a:avLst/>
              <a:gdLst/>
              <a:ahLst/>
              <a:cxnLst/>
              <a:rect r="r" b="b" t="t" l="l"/>
              <a:pathLst>
                <a:path h="6223762" w="6223889">
                  <a:moveTo>
                    <a:pt x="6223889" y="3111881"/>
                  </a:moveTo>
                  <a:cubicBezTo>
                    <a:pt x="6223889" y="4830572"/>
                    <a:pt x="4830572" y="6223762"/>
                    <a:pt x="3112008" y="6223762"/>
                  </a:cubicBezTo>
                  <a:cubicBezTo>
                    <a:pt x="1393444" y="6223762"/>
                    <a:pt x="0" y="4830572"/>
                    <a:pt x="0" y="3111881"/>
                  </a:cubicBezTo>
                  <a:cubicBezTo>
                    <a:pt x="0" y="1393190"/>
                    <a:pt x="1393317" y="0"/>
                    <a:pt x="3111881" y="0"/>
                  </a:cubicBezTo>
                  <a:cubicBezTo>
                    <a:pt x="4830445" y="0"/>
                    <a:pt x="6223889" y="1393317"/>
                    <a:pt x="6223889" y="3111881"/>
                  </a:cubicBezTo>
                  <a:close/>
                </a:path>
              </a:pathLst>
            </a:custGeom>
            <a:blipFill>
              <a:blip r:embed="rId7"/>
              <a:stretch>
                <a:fillRect l="0" r="0" t="-2" b="0"/>
              </a:stretch>
            </a:blipFill>
          </p:spPr>
        </p:sp>
        <p:sp>
          <p:nvSpPr>
            <p:cNvPr name="Freeform 12" id="12"/>
            <p:cNvSpPr/>
            <p:nvPr/>
          </p:nvSpPr>
          <p:spPr>
            <a:xfrm flipH="false" flipV="false">
              <a:off x="0" y="0"/>
              <a:ext cx="6350889" cy="6350762"/>
            </a:xfrm>
            <a:custGeom>
              <a:avLst/>
              <a:gdLst/>
              <a:ahLst/>
              <a:cxnLst/>
              <a:rect r="r" b="b" t="t" l="l"/>
              <a:pathLst>
                <a:path h="6350762" w="6350889">
                  <a:moveTo>
                    <a:pt x="6350889" y="3175381"/>
                  </a:moveTo>
                  <a:cubicBezTo>
                    <a:pt x="6350889" y="4023614"/>
                    <a:pt x="6020562" y="4821047"/>
                    <a:pt x="5420868" y="5420741"/>
                  </a:cubicBezTo>
                  <a:cubicBezTo>
                    <a:pt x="4821174" y="6020436"/>
                    <a:pt x="4023741" y="6350762"/>
                    <a:pt x="3175508" y="6350762"/>
                  </a:cubicBezTo>
                  <a:cubicBezTo>
                    <a:pt x="2327275" y="6350762"/>
                    <a:pt x="1529842" y="6020435"/>
                    <a:pt x="930148" y="5420741"/>
                  </a:cubicBezTo>
                  <a:cubicBezTo>
                    <a:pt x="330327" y="4821047"/>
                    <a:pt x="0" y="4023614"/>
                    <a:pt x="0" y="3175381"/>
                  </a:cubicBezTo>
                  <a:cubicBezTo>
                    <a:pt x="0" y="2327148"/>
                    <a:pt x="330327" y="1529715"/>
                    <a:pt x="930021" y="930021"/>
                  </a:cubicBezTo>
                  <a:cubicBezTo>
                    <a:pt x="1529715" y="330327"/>
                    <a:pt x="2327275" y="0"/>
                    <a:pt x="3175381" y="0"/>
                  </a:cubicBezTo>
                  <a:cubicBezTo>
                    <a:pt x="4023614" y="0"/>
                    <a:pt x="4821047" y="330327"/>
                    <a:pt x="5420741" y="930021"/>
                  </a:cubicBezTo>
                  <a:cubicBezTo>
                    <a:pt x="6020562" y="1529842"/>
                    <a:pt x="6350889" y="2327275"/>
                    <a:pt x="6350889" y="3175381"/>
                  </a:cubicBezTo>
                  <a:close/>
                </a:path>
              </a:pathLst>
            </a:custGeom>
            <a:blipFill>
              <a:blip r:embed="rId8"/>
              <a:stretch>
                <a:fillRect l="-30" r="-30" t="0" b="0"/>
              </a:stretch>
            </a:blipFill>
          </p:spPr>
        </p:sp>
      </p:grpSp>
      <p:sp>
        <p:nvSpPr>
          <p:cNvPr name="AutoShape 13" id="13"/>
          <p:cNvSpPr/>
          <p:nvPr/>
        </p:nvSpPr>
        <p:spPr>
          <a:xfrm rot="-5972188">
            <a:off x="429484" y="5709772"/>
            <a:ext cx="3004730" cy="0"/>
          </a:xfrm>
          <a:prstGeom prst="line">
            <a:avLst/>
          </a:prstGeom>
          <a:ln cap="flat" w="19050">
            <a:solidFill>
              <a:srgbClr val="FFFFFF">
                <a:alpha val="35686"/>
              </a:srgbClr>
            </a:solidFill>
            <a:prstDash val="solid"/>
            <a:headEnd type="none" len="sm" w="sm"/>
            <a:tailEnd type="oval" len="lg" w="lg"/>
          </a:ln>
        </p:spPr>
      </p:sp>
      <p:grpSp>
        <p:nvGrpSpPr>
          <p:cNvPr name="Group 14" id="14"/>
          <p:cNvGrpSpPr>
            <a:grpSpLocks noChangeAspect="true"/>
          </p:cNvGrpSpPr>
          <p:nvPr/>
        </p:nvGrpSpPr>
        <p:grpSpPr>
          <a:xfrm rot="0">
            <a:off x="1211129" y="2325634"/>
            <a:ext cx="2303516" cy="2303516"/>
            <a:chOff x="0" y="0"/>
            <a:chExt cx="6350889" cy="6350889"/>
          </a:xfrm>
        </p:grpSpPr>
        <p:sp>
          <p:nvSpPr>
            <p:cNvPr name="Freeform 15" id="15"/>
            <p:cNvSpPr/>
            <p:nvPr/>
          </p:nvSpPr>
          <p:spPr>
            <a:xfrm flipH="false" flipV="false">
              <a:off x="63500" y="63500"/>
              <a:ext cx="6223889" cy="6223762"/>
            </a:xfrm>
            <a:custGeom>
              <a:avLst/>
              <a:gdLst/>
              <a:ahLst/>
              <a:cxnLst/>
              <a:rect r="r" b="b" t="t" l="l"/>
              <a:pathLst>
                <a:path h="6223762" w="6223889">
                  <a:moveTo>
                    <a:pt x="6223889" y="3111881"/>
                  </a:moveTo>
                  <a:cubicBezTo>
                    <a:pt x="6223889" y="4830572"/>
                    <a:pt x="4830572" y="6223762"/>
                    <a:pt x="3112008" y="6223762"/>
                  </a:cubicBezTo>
                  <a:cubicBezTo>
                    <a:pt x="1393444" y="6223762"/>
                    <a:pt x="0" y="4830572"/>
                    <a:pt x="0" y="3111881"/>
                  </a:cubicBezTo>
                  <a:cubicBezTo>
                    <a:pt x="0" y="1393190"/>
                    <a:pt x="1393317" y="0"/>
                    <a:pt x="3111881" y="0"/>
                  </a:cubicBezTo>
                  <a:cubicBezTo>
                    <a:pt x="4830445" y="0"/>
                    <a:pt x="6223889" y="1393317"/>
                    <a:pt x="6223889" y="3111881"/>
                  </a:cubicBezTo>
                  <a:close/>
                </a:path>
              </a:pathLst>
            </a:custGeom>
            <a:blipFill>
              <a:blip r:embed="rId9"/>
              <a:stretch>
                <a:fillRect l="0" r="0" t="-3064" b="-30271"/>
              </a:stretch>
            </a:blipFill>
          </p:spPr>
        </p:sp>
        <p:sp>
          <p:nvSpPr>
            <p:cNvPr name="Freeform 16" id="16"/>
            <p:cNvSpPr/>
            <p:nvPr/>
          </p:nvSpPr>
          <p:spPr>
            <a:xfrm flipH="false" flipV="false">
              <a:off x="0" y="0"/>
              <a:ext cx="6350889" cy="6350762"/>
            </a:xfrm>
            <a:custGeom>
              <a:avLst/>
              <a:gdLst/>
              <a:ahLst/>
              <a:cxnLst/>
              <a:rect r="r" b="b" t="t" l="l"/>
              <a:pathLst>
                <a:path h="6350762" w="6350889">
                  <a:moveTo>
                    <a:pt x="6350889" y="3175381"/>
                  </a:moveTo>
                  <a:cubicBezTo>
                    <a:pt x="6350889" y="4023614"/>
                    <a:pt x="6020562" y="4821047"/>
                    <a:pt x="5420868" y="5420741"/>
                  </a:cubicBezTo>
                  <a:cubicBezTo>
                    <a:pt x="4821174" y="6020436"/>
                    <a:pt x="4023741" y="6350762"/>
                    <a:pt x="3175508" y="6350762"/>
                  </a:cubicBezTo>
                  <a:cubicBezTo>
                    <a:pt x="2327275" y="6350762"/>
                    <a:pt x="1529842" y="6020435"/>
                    <a:pt x="930148" y="5420741"/>
                  </a:cubicBezTo>
                  <a:cubicBezTo>
                    <a:pt x="330327" y="4821047"/>
                    <a:pt x="0" y="4023614"/>
                    <a:pt x="0" y="3175381"/>
                  </a:cubicBezTo>
                  <a:cubicBezTo>
                    <a:pt x="0" y="2327148"/>
                    <a:pt x="330327" y="1529715"/>
                    <a:pt x="930021" y="930021"/>
                  </a:cubicBezTo>
                  <a:cubicBezTo>
                    <a:pt x="1529715" y="330327"/>
                    <a:pt x="2327275" y="0"/>
                    <a:pt x="3175381" y="0"/>
                  </a:cubicBezTo>
                  <a:cubicBezTo>
                    <a:pt x="4023614" y="0"/>
                    <a:pt x="4821047" y="330327"/>
                    <a:pt x="5420741" y="930021"/>
                  </a:cubicBezTo>
                  <a:cubicBezTo>
                    <a:pt x="6020562" y="1529842"/>
                    <a:pt x="6350889" y="2327275"/>
                    <a:pt x="6350889" y="3175381"/>
                  </a:cubicBezTo>
                  <a:close/>
                </a:path>
              </a:pathLst>
            </a:custGeom>
            <a:blipFill>
              <a:blip r:embed="rId8"/>
              <a:stretch>
                <a:fillRect l="-30" r="-30" t="0" b="0"/>
              </a:stretch>
            </a:blipFill>
          </p:spPr>
        </p:sp>
      </p:grpSp>
      <p:sp>
        <p:nvSpPr>
          <p:cNvPr name="AutoShape 17" id="17"/>
          <p:cNvSpPr/>
          <p:nvPr/>
        </p:nvSpPr>
        <p:spPr>
          <a:xfrm rot="9899999">
            <a:off x="448982" y="7891905"/>
            <a:ext cx="1947078" cy="0"/>
          </a:xfrm>
          <a:prstGeom prst="line">
            <a:avLst/>
          </a:prstGeom>
          <a:ln cap="flat" w="19050">
            <a:solidFill>
              <a:srgbClr val="FFFFFF">
                <a:alpha val="35686"/>
              </a:srgbClr>
            </a:solidFill>
            <a:prstDash val="solid"/>
            <a:headEnd type="none" len="sm" w="sm"/>
            <a:tailEnd type="oval" len="lg" w="lg"/>
          </a:ln>
        </p:spPr>
      </p:sp>
      <p:sp>
        <p:nvSpPr>
          <p:cNvPr name="AutoShape 18" id="18"/>
          <p:cNvSpPr/>
          <p:nvPr/>
        </p:nvSpPr>
        <p:spPr>
          <a:xfrm rot="1395438">
            <a:off x="2178418" y="8095681"/>
            <a:ext cx="3808460" cy="0"/>
          </a:xfrm>
          <a:prstGeom prst="line">
            <a:avLst/>
          </a:prstGeom>
          <a:ln cap="flat" w="19050">
            <a:solidFill>
              <a:srgbClr val="FFFFFF">
                <a:alpha val="35686"/>
              </a:srgbClr>
            </a:solidFill>
            <a:prstDash val="solid"/>
            <a:headEnd type="none" len="sm" w="sm"/>
            <a:tailEnd type="oval" len="lg" w="lg"/>
          </a:ln>
        </p:spPr>
      </p:sp>
      <p:grpSp>
        <p:nvGrpSpPr>
          <p:cNvPr name="Group 19" id="19"/>
          <p:cNvGrpSpPr>
            <a:grpSpLocks noChangeAspect="true"/>
          </p:cNvGrpSpPr>
          <p:nvPr/>
        </p:nvGrpSpPr>
        <p:grpSpPr>
          <a:xfrm rot="0">
            <a:off x="1303718" y="6039246"/>
            <a:ext cx="2817866" cy="2817866"/>
            <a:chOff x="0" y="0"/>
            <a:chExt cx="6350889" cy="6350889"/>
          </a:xfrm>
        </p:grpSpPr>
        <p:sp>
          <p:nvSpPr>
            <p:cNvPr name="Freeform 20" id="20"/>
            <p:cNvSpPr/>
            <p:nvPr/>
          </p:nvSpPr>
          <p:spPr>
            <a:xfrm flipH="false" flipV="false">
              <a:off x="63500" y="63500"/>
              <a:ext cx="6223889" cy="6223762"/>
            </a:xfrm>
            <a:custGeom>
              <a:avLst/>
              <a:gdLst/>
              <a:ahLst/>
              <a:cxnLst/>
              <a:rect r="r" b="b" t="t" l="l"/>
              <a:pathLst>
                <a:path h="6223762" w="6223889">
                  <a:moveTo>
                    <a:pt x="6223889" y="3111881"/>
                  </a:moveTo>
                  <a:cubicBezTo>
                    <a:pt x="6223889" y="4830572"/>
                    <a:pt x="4830572" y="6223762"/>
                    <a:pt x="3112008" y="6223762"/>
                  </a:cubicBezTo>
                  <a:cubicBezTo>
                    <a:pt x="1393444" y="6223762"/>
                    <a:pt x="0" y="4830572"/>
                    <a:pt x="0" y="3111881"/>
                  </a:cubicBezTo>
                  <a:cubicBezTo>
                    <a:pt x="0" y="1393190"/>
                    <a:pt x="1393317" y="0"/>
                    <a:pt x="3111881" y="0"/>
                  </a:cubicBezTo>
                  <a:cubicBezTo>
                    <a:pt x="4830445" y="0"/>
                    <a:pt x="6223889" y="1393317"/>
                    <a:pt x="6223889" y="3111881"/>
                  </a:cubicBezTo>
                  <a:close/>
                </a:path>
              </a:pathLst>
            </a:custGeom>
            <a:blipFill>
              <a:blip r:embed="rId10"/>
              <a:stretch>
                <a:fillRect l="-25641" r="-2686" t="377" b="-71485"/>
              </a:stretch>
            </a:blipFill>
          </p:spPr>
        </p:sp>
        <p:sp>
          <p:nvSpPr>
            <p:cNvPr name="Freeform 21" id="21"/>
            <p:cNvSpPr/>
            <p:nvPr/>
          </p:nvSpPr>
          <p:spPr>
            <a:xfrm flipH="false" flipV="false">
              <a:off x="0" y="0"/>
              <a:ext cx="6350889" cy="6350762"/>
            </a:xfrm>
            <a:custGeom>
              <a:avLst/>
              <a:gdLst/>
              <a:ahLst/>
              <a:cxnLst/>
              <a:rect r="r" b="b" t="t" l="l"/>
              <a:pathLst>
                <a:path h="6350762" w="6350889">
                  <a:moveTo>
                    <a:pt x="6350889" y="3175381"/>
                  </a:moveTo>
                  <a:cubicBezTo>
                    <a:pt x="6350889" y="4023614"/>
                    <a:pt x="6020562" y="4821047"/>
                    <a:pt x="5420868" y="5420741"/>
                  </a:cubicBezTo>
                  <a:cubicBezTo>
                    <a:pt x="4821174" y="6020436"/>
                    <a:pt x="4023741" y="6350762"/>
                    <a:pt x="3175508" y="6350762"/>
                  </a:cubicBezTo>
                  <a:cubicBezTo>
                    <a:pt x="2327275" y="6350762"/>
                    <a:pt x="1529842" y="6020435"/>
                    <a:pt x="930148" y="5420741"/>
                  </a:cubicBezTo>
                  <a:cubicBezTo>
                    <a:pt x="330327" y="4821047"/>
                    <a:pt x="0" y="4023614"/>
                    <a:pt x="0" y="3175381"/>
                  </a:cubicBezTo>
                  <a:cubicBezTo>
                    <a:pt x="0" y="2327148"/>
                    <a:pt x="330327" y="1529715"/>
                    <a:pt x="930021" y="930021"/>
                  </a:cubicBezTo>
                  <a:cubicBezTo>
                    <a:pt x="1529715" y="330327"/>
                    <a:pt x="2327275" y="0"/>
                    <a:pt x="3175381" y="0"/>
                  </a:cubicBezTo>
                  <a:cubicBezTo>
                    <a:pt x="4023614" y="0"/>
                    <a:pt x="4821047" y="330327"/>
                    <a:pt x="5420741" y="930021"/>
                  </a:cubicBezTo>
                  <a:cubicBezTo>
                    <a:pt x="6020562" y="1529842"/>
                    <a:pt x="6350889" y="2327275"/>
                    <a:pt x="6350889" y="3175381"/>
                  </a:cubicBezTo>
                  <a:close/>
                </a:path>
              </a:pathLst>
            </a:custGeom>
            <a:blipFill>
              <a:blip r:embed="rId8"/>
              <a:stretch>
                <a:fillRect l="-30" r="-30" t="0" b="0"/>
              </a:stretch>
            </a:blipFill>
          </p:spPr>
        </p:sp>
      </p:grpSp>
      <p:sp>
        <p:nvSpPr>
          <p:cNvPr name="AutoShape 22" id="22"/>
          <p:cNvSpPr/>
          <p:nvPr/>
        </p:nvSpPr>
        <p:spPr>
          <a:xfrm rot="2236727">
            <a:off x="5678329" y="10300825"/>
            <a:ext cx="6870630" cy="0"/>
          </a:xfrm>
          <a:prstGeom prst="line">
            <a:avLst/>
          </a:prstGeom>
          <a:ln cap="flat" w="19050">
            <a:solidFill>
              <a:srgbClr val="FFFFFF"/>
            </a:solidFill>
            <a:prstDash val="solid"/>
            <a:headEnd type="none" len="sm" w="sm"/>
            <a:tailEnd type="oval" len="lg" w="lg"/>
          </a:ln>
        </p:spPr>
      </p:sp>
      <p:sp>
        <p:nvSpPr>
          <p:cNvPr name="AutoShape 23" id="23"/>
          <p:cNvSpPr/>
          <p:nvPr/>
        </p:nvSpPr>
        <p:spPr>
          <a:xfrm rot="-2099818">
            <a:off x="5910826" y="7066566"/>
            <a:ext cx="3142060" cy="0"/>
          </a:xfrm>
          <a:prstGeom prst="line">
            <a:avLst/>
          </a:prstGeom>
          <a:ln cap="flat" w="19050">
            <a:solidFill>
              <a:srgbClr val="FFFFFF">
                <a:alpha val="35686"/>
              </a:srgbClr>
            </a:solidFill>
            <a:prstDash val="solid"/>
            <a:headEnd type="none" len="sm" w="sm"/>
            <a:tailEnd type="oval" len="lg" w="lg"/>
          </a:ln>
        </p:spPr>
      </p:sp>
      <p:grpSp>
        <p:nvGrpSpPr>
          <p:cNvPr name="Group 24" id="24"/>
          <p:cNvGrpSpPr>
            <a:grpSpLocks noChangeAspect="true"/>
          </p:cNvGrpSpPr>
          <p:nvPr/>
        </p:nvGrpSpPr>
        <p:grpSpPr>
          <a:xfrm rot="0">
            <a:off x="5259245" y="6762868"/>
            <a:ext cx="2817866" cy="2817866"/>
            <a:chOff x="0" y="0"/>
            <a:chExt cx="6350889" cy="6350889"/>
          </a:xfrm>
        </p:grpSpPr>
        <p:sp>
          <p:nvSpPr>
            <p:cNvPr name="Freeform 25" id="25"/>
            <p:cNvSpPr/>
            <p:nvPr/>
          </p:nvSpPr>
          <p:spPr>
            <a:xfrm flipH="false" flipV="false">
              <a:off x="63500" y="63500"/>
              <a:ext cx="6223889" cy="6223762"/>
            </a:xfrm>
            <a:custGeom>
              <a:avLst/>
              <a:gdLst/>
              <a:ahLst/>
              <a:cxnLst/>
              <a:rect r="r" b="b" t="t" l="l"/>
              <a:pathLst>
                <a:path h="6223762" w="6223889">
                  <a:moveTo>
                    <a:pt x="6223889" y="3111881"/>
                  </a:moveTo>
                  <a:cubicBezTo>
                    <a:pt x="6223889" y="4830572"/>
                    <a:pt x="4830572" y="6223762"/>
                    <a:pt x="3112008" y="6223762"/>
                  </a:cubicBezTo>
                  <a:cubicBezTo>
                    <a:pt x="1393444" y="6223762"/>
                    <a:pt x="0" y="4830572"/>
                    <a:pt x="0" y="3111881"/>
                  </a:cubicBezTo>
                  <a:cubicBezTo>
                    <a:pt x="0" y="1393190"/>
                    <a:pt x="1393317" y="0"/>
                    <a:pt x="3111881" y="0"/>
                  </a:cubicBezTo>
                  <a:cubicBezTo>
                    <a:pt x="4830445" y="0"/>
                    <a:pt x="6223889" y="1393317"/>
                    <a:pt x="6223889" y="3111881"/>
                  </a:cubicBezTo>
                  <a:close/>
                </a:path>
              </a:pathLst>
            </a:custGeom>
            <a:blipFill>
              <a:blip r:embed="rId11"/>
              <a:stretch>
                <a:fillRect l="0" r="0" t="-16737" b="-16737"/>
              </a:stretch>
            </a:blipFill>
          </p:spPr>
        </p:sp>
        <p:sp>
          <p:nvSpPr>
            <p:cNvPr name="Freeform 26" id="26"/>
            <p:cNvSpPr/>
            <p:nvPr/>
          </p:nvSpPr>
          <p:spPr>
            <a:xfrm flipH="false" flipV="false">
              <a:off x="0" y="0"/>
              <a:ext cx="6350889" cy="6350762"/>
            </a:xfrm>
            <a:custGeom>
              <a:avLst/>
              <a:gdLst/>
              <a:ahLst/>
              <a:cxnLst/>
              <a:rect r="r" b="b" t="t" l="l"/>
              <a:pathLst>
                <a:path h="6350762" w="6350889">
                  <a:moveTo>
                    <a:pt x="6350889" y="3175381"/>
                  </a:moveTo>
                  <a:cubicBezTo>
                    <a:pt x="6350889" y="4023614"/>
                    <a:pt x="6020562" y="4821047"/>
                    <a:pt x="5420868" y="5420741"/>
                  </a:cubicBezTo>
                  <a:cubicBezTo>
                    <a:pt x="4821174" y="6020436"/>
                    <a:pt x="4023741" y="6350762"/>
                    <a:pt x="3175508" y="6350762"/>
                  </a:cubicBezTo>
                  <a:cubicBezTo>
                    <a:pt x="2327275" y="6350762"/>
                    <a:pt x="1529842" y="6020435"/>
                    <a:pt x="930148" y="5420741"/>
                  </a:cubicBezTo>
                  <a:cubicBezTo>
                    <a:pt x="330327" y="4821047"/>
                    <a:pt x="0" y="4023614"/>
                    <a:pt x="0" y="3175381"/>
                  </a:cubicBezTo>
                  <a:cubicBezTo>
                    <a:pt x="0" y="2327148"/>
                    <a:pt x="330327" y="1529715"/>
                    <a:pt x="930021" y="930021"/>
                  </a:cubicBezTo>
                  <a:cubicBezTo>
                    <a:pt x="1529715" y="330327"/>
                    <a:pt x="2327275" y="0"/>
                    <a:pt x="3175381" y="0"/>
                  </a:cubicBezTo>
                  <a:cubicBezTo>
                    <a:pt x="4023614" y="0"/>
                    <a:pt x="4821047" y="330327"/>
                    <a:pt x="5420741" y="930021"/>
                  </a:cubicBezTo>
                  <a:cubicBezTo>
                    <a:pt x="6020562" y="1529842"/>
                    <a:pt x="6350889" y="2327275"/>
                    <a:pt x="6350889" y="3175381"/>
                  </a:cubicBezTo>
                  <a:close/>
                </a:path>
              </a:pathLst>
            </a:custGeom>
            <a:blipFill>
              <a:blip r:embed="rId8"/>
              <a:stretch>
                <a:fillRect l="-30" r="-30" t="0" b="0"/>
              </a:stretch>
            </a:blipFill>
          </p:spPr>
        </p:sp>
      </p:grpSp>
      <p:pic>
        <p:nvPicPr>
          <p:cNvPr name="Picture 27" id="27"/>
          <p:cNvPicPr>
            <a:picLocks noChangeAspect="true"/>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8266894" y="5734685"/>
            <a:ext cx="865131" cy="865131"/>
          </a:xfrm>
          <a:prstGeom prst="rect">
            <a:avLst/>
          </a:prstGeom>
        </p:spPr>
      </p:pic>
      <p:pic>
        <p:nvPicPr>
          <p:cNvPr name="Picture 28" id="28"/>
          <p:cNvPicPr>
            <a:picLocks noChangeAspect="true"/>
          </p:cNvPicPr>
          <p:nvPr/>
        </p:nvPicPr>
        <p:blipFill>
          <a:blip r:embed="rId5">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8433198" y="5899607"/>
            <a:ext cx="548492" cy="548492"/>
          </a:xfrm>
          <a:prstGeom prst="rect">
            <a:avLst/>
          </a:prstGeom>
        </p:spPr>
      </p:pic>
      <p:pic>
        <p:nvPicPr>
          <p:cNvPr name="Picture 29" id="29"/>
          <p:cNvPicPr>
            <a:picLocks noChangeAspect="true"/>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4229727" y="366699"/>
            <a:ext cx="865131" cy="865131"/>
          </a:xfrm>
          <a:prstGeom prst="rect">
            <a:avLst/>
          </a:prstGeom>
        </p:spPr>
      </p:pic>
      <p:pic>
        <p:nvPicPr>
          <p:cNvPr name="Picture 30" id="30"/>
          <p:cNvPicPr>
            <a:picLocks noChangeAspect="true"/>
          </p:cNvPicPr>
          <p:nvPr/>
        </p:nvPicPr>
        <p:blipFill>
          <a:blip r:embed="rId5">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4396031" y="531621"/>
            <a:ext cx="548492" cy="548492"/>
          </a:xfrm>
          <a:prstGeom prst="rect">
            <a:avLst/>
          </a:prstGeom>
        </p:spPr>
      </p:pic>
      <p:pic>
        <p:nvPicPr>
          <p:cNvPr name="Picture 31" id="31"/>
          <p:cNvPicPr>
            <a:picLocks noChangeAspect="true"/>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8236537" y="9739299"/>
            <a:ext cx="865131" cy="865131"/>
          </a:xfrm>
          <a:prstGeom prst="rect">
            <a:avLst/>
          </a:prstGeom>
        </p:spPr>
      </p:pic>
      <p:pic>
        <p:nvPicPr>
          <p:cNvPr name="Picture 32" id="32"/>
          <p:cNvPicPr>
            <a:picLocks noChangeAspect="true"/>
          </p:cNvPicPr>
          <p:nvPr/>
        </p:nvPicPr>
        <p:blipFill>
          <a:blip r:embed="rId5">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03464">
            <a:off x="8402841" y="9904221"/>
            <a:ext cx="548492" cy="548492"/>
          </a:xfrm>
          <a:prstGeom prst="rect">
            <a:avLst/>
          </a:prstGeom>
        </p:spPr>
      </p:pic>
      <p:pic>
        <p:nvPicPr>
          <p:cNvPr name="Picture 33" id="3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5885919" y="8395097"/>
            <a:ext cx="2509330" cy="1332226"/>
          </a:xfrm>
          <a:prstGeom prst="rect">
            <a:avLst/>
          </a:prstGeom>
        </p:spPr>
      </p:pic>
      <p:pic>
        <p:nvPicPr>
          <p:cNvPr name="Picture 34" id="3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5885919" y="4474882"/>
            <a:ext cx="2509330" cy="1332226"/>
          </a:xfrm>
          <a:prstGeom prst="rect">
            <a:avLst/>
          </a:prstGeom>
        </p:spPr>
      </p:pic>
      <p:pic>
        <p:nvPicPr>
          <p:cNvPr name="Picture 35" id="35"/>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22521" y="4230374"/>
            <a:ext cx="2509330" cy="1332226"/>
          </a:xfrm>
          <a:prstGeom prst="rect">
            <a:avLst/>
          </a:prstGeom>
        </p:spPr>
      </p:pic>
      <p:pic>
        <p:nvPicPr>
          <p:cNvPr name="Picture 36" id="36"/>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708422" y="8162600"/>
            <a:ext cx="2509330" cy="1332226"/>
          </a:xfrm>
          <a:prstGeom prst="rect">
            <a:avLst/>
          </a:prstGeom>
        </p:spPr>
      </p:pic>
      <p:grpSp>
        <p:nvGrpSpPr>
          <p:cNvPr name="Group 37" id="37"/>
          <p:cNvGrpSpPr/>
          <p:nvPr/>
        </p:nvGrpSpPr>
        <p:grpSpPr>
          <a:xfrm rot="0">
            <a:off x="10363961" y="-571500"/>
            <a:ext cx="8388789" cy="6746655"/>
            <a:chOff x="0" y="0"/>
            <a:chExt cx="11185052" cy="8995539"/>
          </a:xfrm>
        </p:grpSpPr>
        <p:pic>
          <p:nvPicPr>
            <p:cNvPr name="Picture 38" id="38"/>
            <p:cNvPicPr>
              <a:picLocks noChangeAspect="true"/>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237317" y="0"/>
              <a:ext cx="4947735" cy="5486400"/>
            </a:xfrm>
            <a:prstGeom prst="rect">
              <a:avLst/>
            </a:prstGeom>
          </p:spPr>
        </p:pic>
        <p:sp>
          <p:nvSpPr>
            <p:cNvPr name="TextBox 39" id="39"/>
            <p:cNvSpPr txBox="true"/>
            <p:nvPr/>
          </p:nvSpPr>
          <p:spPr>
            <a:xfrm rot="0">
              <a:off x="170880" y="7209796"/>
              <a:ext cx="8184705" cy="1785743"/>
            </a:xfrm>
            <a:prstGeom prst="rect">
              <a:avLst/>
            </a:prstGeom>
          </p:spPr>
          <p:txBody>
            <a:bodyPr anchor="t" rtlCol="false" tIns="0" lIns="0" bIns="0" rIns="0">
              <a:spAutoFit/>
            </a:bodyPr>
            <a:lstStyle/>
            <a:p>
              <a:pPr>
                <a:lnSpc>
                  <a:spcPts val="11333"/>
                </a:lnSpc>
                <a:spcBef>
                  <a:spcPct val="0"/>
                </a:spcBef>
              </a:pPr>
              <a:r>
                <a:rPr lang="en-US" sz="8095">
                  <a:solidFill>
                    <a:srgbClr val="FFFFFF">
                      <a:alpha val="60000"/>
                    </a:srgbClr>
                  </a:solidFill>
                  <a:latin typeface="Muli Black"/>
                </a:rPr>
                <a:t>sAVAGES</a:t>
              </a:r>
            </a:p>
          </p:txBody>
        </p:sp>
        <p:sp>
          <p:nvSpPr>
            <p:cNvPr name="TextBox 40" id="40"/>
            <p:cNvSpPr txBox="true"/>
            <p:nvPr/>
          </p:nvSpPr>
          <p:spPr>
            <a:xfrm rot="0">
              <a:off x="0" y="7100149"/>
              <a:ext cx="8540305" cy="1795927"/>
            </a:xfrm>
            <a:prstGeom prst="rect">
              <a:avLst/>
            </a:prstGeom>
          </p:spPr>
          <p:txBody>
            <a:bodyPr anchor="t" rtlCol="false" tIns="0" lIns="0" bIns="0" rIns="0">
              <a:spAutoFit/>
            </a:bodyPr>
            <a:lstStyle/>
            <a:p>
              <a:pPr>
                <a:lnSpc>
                  <a:spcPts val="11333"/>
                </a:lnSpc>
                <a:spcBef>
                  <a:spcPct val="0"/>
                </a:spcBef>
              </a:pPr>
              <a:r>
                <a:rPr lang="en-US" sz="8095">
                  <a:solidFill>
                    <a:srgbClr val="FFFFFF"/>
                  </a:solidFill>
                  <a:latin typeface="Muli Black"/>
                </a:rPr>
                <a:t>SAVAGES</a:t>
              </a:r>
            </a:p>
          </p:txBody>
        </p:sp>
      </p:grpSp>
      <p:sp>
        <p:nvSpPr>
          <p:cNvPr name="TextBox 41" id="41"/>
          <p:cNvSpPr txBox="true"/>
          <p:nvPr/>
        </p:nvSpPr>
        <p:spPr>
          <a:xfrm rot="0">
            <a:off x="7481856" y="9004061"/>
            <a:ext cx="2186414" cy="969316"/>
          </a:xfrm>
          <a:prstGeom prst="rect">
            <a:avLst/>
          </a:prstGeom>
        </p:spPr>
        <p:txBody>
          <a:bodyPr anchor="t" rtlCol="false" tIns="0" lIns="0" bIns="0" rIns="0">
            <a:spAutoFit/>
          </a:bodyPr>
          <a:lstStyle/>
          <a:p>
            <a:pPr>
              <a:lnSpc>
                <a:spcPts val="3870"/>
              </a:lnSpc>
              <a:spcBef>
                <a:spcPct val="0"/>
              </a:spcBef>
            </a:pPr>
            <a:r>
              <a:rPr lang="en-US" sz="2764">
                <a:solidFill>
                  <a:srgbClr val="FFFFFF"/>
                </a:solidFill>
                <a:latin typeface="Muli Black"/>
              </a:rPr>
              <a:t>Adham 12200317</a:t>
            </a:r>
          </a:p>
        </p:txBody>
      </p:sp>
      <p:sp>
        <p:nvSpPr>
          <p:cNvPr name="TextBox 42" id="42"/>
          <p:cNvSpPr txBox="true"/>
          <p:nvPr/>
        </p:nvSpPr>
        <p:spPr>
          <a:xfrm rot="0">
            <a:off x="7140584" y="4924997"/>
            <a:ext cx="3128128" cy="1547801"/>
          </a:xfrm>
          <a:prstGeom prst="rect">
            <a:avLst/>
          </a:prstGeom>
        </p:spPr>
        <p:txBody>
          <a:bodyPr anchor="t" rtlCol="false" tIns="0" lIns="0" bIns="0" rIns="0">
            <a:spAutoFit/>
          </a:bodyPr>
          <a:lstStyle/>
          <a:p>
            <a:pPr>
              <a:lnSpc>
                <a:spcPts val="3623"/>
              </a:lnSpc>
            </a:pPr>
            <a:r>
              <a:rPr lang="en-US" sz="2587">
                <a:solidFill>
                  <a:srgbClr val="FFFFFF"/>
                </a:solidFill>
                <a:latin typeface="Muli Black"/>
              </a:rPr>
              <a:t>Khumoyun 12194949</a:t>
            </a:r>
          </a:p>
          <a:p>
            <a:pPr>
              <a:lnSpc>
                <a:spcPts val="5303"/>
              </a:lnSpc>
              <a:spcBef>
                <a:spcPct val="0"/>
              </a:spcBef>
            </a:pPr>
          </a:p>
        </p:txBody>
      </p:sp>
      <p:sp>
        <p:nvSpPr>
          <p:cNvPr name="TextBox 43" id="43"/>
          <p:cNvSpPr txBox="true"/>
          <p:nvPr/>
        </p:nvSpPr>
        <p:spPr>
          <a:xfrm rot="0">
            <a:off x="2315051" y="4555932"/>
            <a:ext cx="1971700" cy="969316"/>
          </a:xfrm>
          <a:prstGeom prst="rect">
            <a:avLst/>
          </a:prstGeom>
        </p:spPr>
        <p:txBody>
          <a:bodyPr anchor="t" rtlCol="false" tIns="0" lIns="0" bIns="0" rIns="0">
            <a:spAutoFit/>
          </a:bodyPr>
          <a:lstStyle/>
          <a:p>
            <a:pPr>
              <a:lnSpc>
                <a:spcPts val="3870"/>
              </a:lnSpc>
            </a:pPr>
            <a:r>
              <a:rPr lang="en-US" sz="2764">
                <a:solidFill>
                  <a:srgbClr val="FFFFFF"/>
                </a:solidFill>
                <a:latin typeface="Muli Black"/>
              </a:rPr>
              <a:t>Temur</a:t>
            </a:r>
          </a:p>
          <a:p>
            <a:pPr>
              <a:lnSpc>
                <a:spcPts val="3870"/>
              </a:lnSpc>
              <a:spcBef>
                <a:spcPct val="0"/>
              </a:spcBef>
            </a:pPr>
            <a:r>
              <a:rPr lang="en-US" sz="2764">
                <a:solidFill>
                  <a:srgbClr val="FFFFFF"/>
                </a:solidFill>
                <a:latin typeface="Muli Black"/>
              </a:rPr>
              <a:t>12200338</a:t>
            </a:r>
          </a:p>
        </p:txBody>
      </p:sp>
      <p:sp>
        <p:nvSpPr>
          <p:cNvPr name="TextBox 44" id="44"/>
          <p:cNvSpPr txBox="true"/>
          <p:nvPr/>
        </p:nvSpPr>
        <p:spPr>
          <a:xfrm rot="0">
            <a:off x="2583868" y="8990671"/>
            <a:ext cx="3154377" cy="478120"/>
          </a:xfrm>
          <a:prstGeom prst="rect">
            <a:avLst/>
          </a:prstGeom>
        </p:spPr>
        <p:txBody>
          <a:bodyPr anchor="t" rtlCol="false" tIns="0" lIns="0" bIns="0" rIns="0">
            <a:spAutoFit/>
          </a:bodyPr>
          <a:lstStyle/>
          <a:p>
            <a:pPr>
              <a:lnSpc>
                <a:spcPts val="3870"/>
              </a:lnSpc>
              <a:spcBef>
                <a:spcPct val="0"/>
              </a:spcBef>
            </a:pPr>
            <a:r>
              <a:rPr lang="en-US" sz="2764">
                <a:solidFill>
                  <a:srgbClr val="FFFFFF"/>
                </a:solidFill>
                <a:latin typeface="Muli Black"/>
              </a:rPr>
              <a:t>Ali 12200312</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703464">
            <a:off x="8810421" y="1219708"/>
            <a:ext cx="11606291" cy="1160629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80961" y="461232"/>
            <a:ext cx="5183307" cy="2704744"/>
          </a:xfrm>
          <a:prstGeom prst="rect">
            <a:avLst/>
          </a:prstGeom>
        </p:spPr>
      </p:pic>
      <p:sp>
        <p:nvSpPr>
          <p:cNvPr name="AutoShape 4" id="4"/>
          <p:cNvSpPr/>
          <p:nvPr/>
        </p:nvSpPr>
        <p:spPr>
          <a:xfrm rot="0">
            <a:off x="1530686" y="9596014"/>
            <a:ext cx="596229" cy="0"/>
          </a:xfrm>
          <a:prstGeom prst="line">
            <a:avLst/>
          </a:prstGeom>
          <a:ln cap="flat" w="38100">
            <a:solidFill>
              <a:srgbClr val="FFFFFF"/>
            </a:solidFill>
            <a:prstDash val="solid"/>
            <a:headEnd type="none" len="sm" w="sm"/>
            <a:tailEnd type="arrow" len="sm" w="med"/>
          </a:ln>
        </p:spPr>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664855" y="2242644"/>
            <a:ext cx="7228194" cy="4114800"/>
          </a:xfrm>
          <a:prstGeom prst="rect">
            <a:avLst/>
          </a:prstGeom>
        </p:spPr>
      </p:pic>
      <p:sp>
        <p:nvSpPr>
          <p:cNvPr name="TextBox 6" id="6"/>
          <p:cNvSpPr txBox="true"/>
          <p:nvPr/>
        </p:nvSpPr>
        <p:spPr>
          <a:xfrm rot="0">
            <a:off x="17259300" y="404082"/>
            <a:ext cx="633749" cy="513492"/>
          </a:xfrm>
          <a:prstGeom prst="rect">
            <a:avLst/>
          </a:prstGeom>
        </p:spPr>
        <p:txBody>
          <a:bodyPr anchor="t" rtlCol="false" tIns="0" lIns="0" bIns="0" rIns="0">
            <a:spAutoFit/>
          </a:bodyPr>
          <a:lstStyle/>
          <a:p>
            <a:pPr>
              <a:lnSpc>
                <a:spcPts val="4243"/>
              </a:lnSpc>
              <a:spcBef>
                <a:spcPct val="0"/>
              </a:spcBef>
            </a:pPr>
            <a:r>
              <a:rPr lang="en-US" sz="3030">
                <a:solidFill>
                  <a:srgbClr val="FFFFFF"/>
                </a:solidFill>
                <a:latin typeface="Muli Regular Bold"/>
              </a:rPr>
              <a:t>03</a:t>
            </a:r>
          </a:p>
        </p:txBody>
      </p:sp>
      <p:grpSp>
        <p:nvGrpSpPr>
          <p:cNvPr name="Group 7" id="7"/>
          <p:cNvGrpSpPr/>
          <p:nvPr/>
        </p:nvGrpSpPr>
        <p:grpSpPr>
          <a:xfrm rot="0">
            <a:off x="1157413" y="3711252"/>
            <a:ext cx="6118642" cy="1097160"/>
            <a:chOff x="0" y="0"/>
            <a:chExt cx="8158189" cy="1462880"/>
          </a:xfrm>
        </p:grpSpPr>
        <p:sp>
          <p:nvSpPr>
            <p:cNvPr name="TextBox 8" id="8"/>
            <p:cNvSpPr txBox="true"/>
            <p:nvPr/>
          </p:nvSpPr>
          <p:spPr>
            <a:xfrm rot="0">
              <a:off x="280401" y="-26121"/>
              <a:ext cx="7826988" cy="1489001"/>
            </a:xfrm>
            <a:prstGeom prst="rect">
              <a:avLst/>
            </a:prstGeom>
          </p:spPr>
          <p:txBody>
            <a:bodyPr anchor="t" rtlCol="false" tIns="0" lIns="0" bIns="0" rIns="0">
              <a:spAutoFit/>
            </a:bodyPr>
            <a:lstStyle/>
            <a:p>
              <a:pPr>
                <a:lnSpc>
                  <a:spcPts val="9407"/>
                </a:lnSpc>
                <a:spcBef>
                  <a:spcPct val="0"/>
                </a:spcBef>
              </a:pPr>
              <a:r>
                <a:rPr lang="en-US" sz="6719">
                  <a:solidFill>
                    <a:srgbClr val="FFFFFF">
                      <a:alpha val="60000"/>
                    </a:srgbClr>
                  </a:solidFill>
                  <a:latin typeface="Muli Black"/>
                </a:rPr>
                <a:t>Introduction</a:t>
              </a:r>
            </a:p>
          </p:txBody>
        </p:sp>
        <p:grpSp>
          <p:nvGrpSpPr>
            <p:cNvPr name="Group 9" id="9"/>
            <p:cNvGrpSpPr/>
            <p:nvPr/>
          </p:nvGrpSpPr>
          <p:grpSpPr>
            <a:xfrm rot="0">
              <a:off x="0" y="525426"/>
              <a:ext cx="7750080" cy="415167"/>
              <a:chOff x="0" y="0"/>
              <a:chExt cx="1369719" cy="73375"/>
            </a:xfrm>
          </p:grpSpPr>
          <p:sp>
            <p:nvSpPr>
              <p:cNvPr name="Freeform 10" id="10"/>
              <p:cNvSpPr/>
              <p:nvPr/>
            </p:nvSpPr>
            <p:spPr>
              <a:xfrm flipH="false" flipV="false">
                <a:off x="0" y="0"/>
                <a:ext cx="1369719" cy="73375"/>
              </a:xfrm>
              <a:custGeom>
                <a:avLst/>
                <a:gdLst/>
                <a:ahLst/>
                <a:cxnLst/>
                <a:rect r="r" b="b" t="t" l="l"/>
                <a:pathLst>
                  <a:path h="73375" w="1369719">
                    <a:moveTo>
                      <a:pt x="0" y="0"/>
                    </a:moveTo>
                    <a:lnTo>
                      <a:pt x="1369719" y="0"/>
                    </a:lnTo>
                    <a:lnTo>
                      <a:pt x="1369719" y="73375"/>
                    </a:lnTo>
                    <a:lnTo>
                      <a:pt x="0" y="73375"/>
                    </a:lnTo>
                    <a:close/>
                  </a:path>
                </a:pathLst>
              </a:custGeom>
              <a:solidFill>
                <a:srgbClr val="290B66"/>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331201" y="-133350"/>
              <a:ext cx="7826988" cy="1489001"/>
            </a:xfrm>
            <a:prstGeom prst="rect">
              <a:avLst/>
            </a:prstGeom>
          </p:spPr>
          <p:txBody>
            <a:bodyPr anchor="t" rtlCol="false" tIns="0" lIns="0" bIns="0" rIns="0">
              <a:spAutoFit/>
            </a:bodyPr>
            <a:lstStyle/>
            <a:p>
              <a:pPr>
                <a:lnSpc>
                  <a:spcPts val="9407"/>
                </a:lnSpc>
                <a:spcBef>
                  <a:spcPct val="0"/>
                </a:spcBef>
              </a:pPr>
              <a:r>
                <a:rPr lang="en-US" sz="6719">
                  <a:solidFill>
                    <a:srgbClr val="FFFFFF"/>
                  </a:solidFill>
                  <a:latin typeface="Muli Black"/>
                </a:rPr>
                <a:t>Introduction</a:t>
              </a:r>
            </a:p>
          </p:txBody>
        </p:sp>
      </p:grpSp>
      <p:sp>
        <p:nvSpPr>
          <p:cNvPr name="TextBox 13" id="13"/>
          <p:cNvSpPr txBox="true"/>
          <p:nvPr/>
        </p:nvSpPr>
        <p:spPr>
          <a:xfrm rot="0">
            <a:off x="1157413" y="4926130"/>
            <a:ext cx="6654740" cy="3444216"/>
          </a:xfrm>
          <a:prstGeom prst="rect">
            <a:avLst/>
          </a:prstGeom>
        </p:spPr>
        <p:txBody>
          <a:bodyPr anchor="t" rtlCol="false" tIns="0" lIns="0" bIns="0" rIns="0">
            <a:spAutoFit/>
          </a:bodyPr>
          <a:lstStyle/>
          <a:p>
            <a:pPr>
              <a:lnSpc>
                <a:spcPts val="3088"/>
              </a:lnSpc>
              <a:spcBef>
                <a:spcPct val="0"/>
              </a:spcBef>
            </a:pPr>
            <a:r>
              <a:rPr lang="en-US" sz="2205">
                <a:solidFill>
                  <a:srgbClr val="FFFFFF"/>
                </a:solidFill>
                <a:latin typeface="Muli Regular"/>
              </a:rPr>
              <a:t>We are excited to introduce our new project, which combines the power of MapQuest and GPT-3 APIs to create a unique and innovative user experience. Our project aims to provide users with a personalized and context-aware voice-based navigation system by using MapQuest API to get matrix routing of given locations and GPT-3 API to generate brief instructions based on the outputs of MapQuest API's response.</a:t>
            </a:r>
          </a:p>
        </p:txBody>
      </p:sp>
      <p:grpSp>
        <p:nvGrpSpPr>
          <p:cNvPr name="Group 14" id="14"/>
          <p:cNvGrpSpPr/>
          <p:nvPr/>
        </p:nvGrpSpPr>
        <p:grpSpPr>
          <a:xfrm rot="0">
            <a:off x="10160388" y="3791674"/>
            <a:ext cx="10562288" cy="7393601"/>
            <a:chOff x="0" y="0"/>
            <a:chExt cx="14083050" cy="9858135"/>
          </a:xfrm>
        </p:grpSpPr>
        <p:pic>
          <p:nvPicPr>
            <p:cNvPr name="Picture 15" id="15"/>
            <p:cNvPicPr>
              <a:picLocks noChangeAspect="true"/>
            </p:cNvPicPr>
            <p:nvPr/>
          </p:nvPicPr>
          <p:blipFill>
            <a:blip r:embed="rId8"/>
            <a:srcRect l="0" t="0" r="0" b="0"/>
            <a:stretch>
              <a:fillRect/>
            </a:stretch>
          </p:blipFill>
          <p:spPr>
            <a:xfrm flipH="false" flipV="false" rot="0">
              <a:off x="0" y="0"/>
              <a:ext cx="14083050" cy="9858135"/>
            </a:xfrm>
            <a:prstGeom prst="rect">
              <a:avLst/>
            </a:prstGeom>
          </p:spPr>
        </p:pic>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alphaModFix amt="1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703464">
            <a:off x="266592" y="573774"/>
            <a:ext cx="9580616" cy="9580616"/>
          </a:xfrm>
          <a:prstGeom prst="rect">
            <a:avLst/>
          </a:prstGeom>
        </p:spPr>
      </p:pic>
      <p:pic>
        <p:nvPicPr>
          <p:cNvPr name="Picture 4" id="4"/>
          <p:cNvPicPr>
            <a:picLocks noChangeAspect="true"/>
          </p:cNvPicPr>
          <p:nvPr/>
        </p:nvPicPr>
        <p:blipFill>
          <a:blip r:embed="rId3">
            <a:alphaModFix amt="49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703464">
            <a:off x="2108268" y="2400153"/>
            <a:ext cx="6074101" cy="6074101"/>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732207">
            <a:off x="9792953" y="-202006"/>
            <a:ext cx="14126902" cy="14126902"/>
          </a:xfrm>
          <a:prstGeom prst="rect">
            <a:avLst/>
          </a:prstGeom>
        </p:spPr>
      </p:pic>
      <p:sp>
        <p:nvSpPr>
          <p:cNvPr name="AutoShape 6" id="6"/>
          <p:cNvSpPr/>
          <p:nvPr/>
        </p:nvSpPr>
        <p:spPr>
          <a:xfrm rot="0">
            <a:off x="1028700" y="737764"/>
            <a:ext cx="596229" cy="0"/>
          </a:xfrm>
          <a:prstGeom prst="line">
            <a:avLst/>
          </a:prstGeom>
          <a:ln cap="flat" w="38100">
            <a:solidFill>
              <a:srgbClr val="F4F5F7"/>
            </a:solidFill>
            <a:prstDash val="solid"/>
            <a:headEnd type="none" len="sm" w="sm"/>
            <a:tailEnd type="arrow" len="sm" w="med"/>
          </a:ln>
        </p:spPr>
      </p:sp>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856404" y="737764"/>
            <a:ext cx="1520611" cy="1540213"/>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655044" y="9135378"/>
            <a:ext cx="1520611" cy="1540213"/>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589819" y="2588848"/>
            <a:ext cx="7478118" cy="4537103"/>
          </a:xfrm>
          <a:prstGeom prst="rect">
            <a:avLst/>
          </a:prstGeom>
        </p:spPr>
      </p:pic>
      <p:sp>
        <p:nvSpPr>
          <p:cNvPr name="TextBox 10" id="10"/>
          <p:cNvSpPr txBox="true"/>
          <p:nvPr/>
        </p:nvSpPr>
        <p:spPr>
          <a:xfrm rot="0">
            <a:off x="9172152" y="2436448"/>
            <a:ext cx="6972520" cy="1385045"/>
          </a:xfrm>
          <a:prstGeom prst="rect">
            <a:avLst/>
          </a:prstGeom>
        </p:spPr>
        <p:txBody>
          <a:bodyPr anchor="t" rtlCol="false" tIns="0" lIns="0" bIns="0" rIns="0">
            <a:spAutoFit/>
          </a:bodyPr>
          <a:lstStyle/>
          <a:p>
            <a:pPr>
              <a:lnSpc>
                <a:spcPts val="11333"/>
              </a:lnSpc>
              <a:spcBef>
                <a:spcPct val="0"/>
              </a:spcBef>
            </a:pPr>
            <a:r>
              <a:rPr lang="en-US" sz="8095">
                <a:solidFill>
                  <a:srgbClr val="FFFFFF"/>
                </a:solidFill>
                <a:latin typeface="Muli Black"/>
              </a:rPr>
              <a:t>The Reasons</a:t>
            </a:r>
          </a:p>
        </p:txBody>
      </p:sp>
      <p:sp>
        <p:nvSpPr>
          <p:cNvPr name="TextBox 11" id="11"/>
          <p:cNvSpPr txBox="true"/>
          <p:nvPr/>
        </p:nvSpPr>
        <p:spPr>
          <a:xfrm rot="0">
            <a:off x="9172152" y="4349160"/>
            <a:ext cx="8202356" cy="3937955"/>
          </a:xfrm>
          <a:prstGeom prst="rect">
            <a:avLst/>
          </a:prstGeom>
        </p:spPr>
        <p:txBody>
          <a:bodyPr anchor="t" rtlCol="false" tIns="0" lIns="0" bIns="0" rIns="0">
            <a:spAutoFit/>
          </a:bodyPr>
          <a:lstStyle/>
          <a:p>
            <a:pPr algn="just">
              <a:lnSpc>
                <a:spcPts val="3972"/>
              </a:lnSpc>
              <a:spcBef>
                <a:spcPct val="0"/>
              </a:spcBef>
            </a:pPr>
            <a:r>
              <a:rPr lang="en-US" sz="2837">
                <a:solidFill>
                  <a:srgbClr val="FFFFFF"/>
                </a:solidFill>
                <a:latin typeface="Muli Black"/>
              </a:rPr>
              <a:t>We chose this project because it combines the power of two APIs, GPT-3 and MapQuest, to create a unique and innovative user experience. By integrating GPT-3's language generation capabilities with MapQuest's mapping and location services, we can create a seamless and personalized experience for users. </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193657" y="2606171"/>
            <a:ext cx="27069000" cy="7680829"/>
          </a:xfrm>
          <a:prstGeom prst="rect">
            <a:avLst/>
          </a:prstGeom>
        </p:spPr>
      </p:pic>
      <p:sp>
        <p:nvSpPr>
          <p:cNvPr name="AutoShape 3" id="3"/>
          <p:cNvSpPr/>
          <p:nvPr/>
        </p:nvSpPr>
        <p:spPr>
          <a:xfrm rot="0">
            <a:off x="16961186" y="9596014"/>
            <a:ext cx="596229" cy="0"/>
          </a:xfrm>
          <a:prstGeom prst="line">
            <a:avLst/>
          </a:prstGeom>
          <a:ln cap="flat" w="38100">
            <a:solidFill>
              <a:srgbClr val="FFFFFF"/>
            </a:solidFill>
            <a:prstDash val="solid"/>
            <a:headEnd type="none" len="sm" w="sm"/>
            <a:tailEnd type="arrow" len="sm" w="med"/>
          </a:ln>
        </p:spPr>
      </p:sp>
      <p:grpSp>
        <p:nvGrpSpPr>
          <p:cNvPr name="Group 4" id="4"/>
          <p:cNvGrpSpPr/>
          <p:nvPr/>
        </p:nvGrpSpPr>
        <p:grpSpPr>
          <a:xfrm rot="0">
            <a:off x="7343163" y="1950705"/>
            <a:ext cx="4136160" cy="311375"/>
            <a:chOff x="0" y="0"/>
            <a:chExt cx="974678" cy="73375"/>
          </a:xfrm>
        </p:grpSpPr>
        <p:sp>
          <p:nvSpPr>
            <p:cNvPr name="Freeform 5" id="5"/>
            <p:cNvSpPr/>
            <p:nvPr/>
          </p:nvSpPr>
          <p:spPr>
            <a:xfrm flipH="false" flipV="false">
              <a:off x="0" y="0"/>
              <a:ext cx="974678" cy="73375"/>
            </a:xfrm>
            <a:custGeom>
              <a:avLst/>
              <a:gdLst/>
              <a:ahLst/>
              <a:cxnLst/>
              <a:rect r="r" b="b" t="t" l="l"/>
              <a:pathLst>
                <a:path h="73375" w="974678">
                  <a:moveTo>
                    <a:pt x="0" y="0"/>
                  </a:moveTo>
                  <a:lnTo>
                    <a:pt x="974678" y="0"/>
                  </a:lnTo>
                  <a:lnTo>
                    <a:pt x="974678" y="73375"/>
                  </a:lnTo>
                  <a:lnTo>
                    <a:pt x="0" y="73375"/>
                  </a:lnTo>
                  <a:close/>
                </a:path>
              </a:pathLst>
            </a:custGeom>
            <a:solidFill>
              <a:srgbClr val="290B66"/>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954433" y="3641364"/>
            <a:ext cx="4114800" cy="4114800"/>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0516841" y="3528016"/>
            <a:ext cx="649943" cy="649130"/>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703464">
            <a:off x="10665057" y="3675826"/>
            <a:ext cx="353511" cy="353511"/>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10502016" y="5718877"/>
            <a:ext cx="649943" cy="649130"/>
          </a:xfrm>
          <a:prstGeom prst="rect">
            <a:avLst/>
          </a:prstGeom>
        </p:spPr>
      </p:pic>
      <p:pic>
        <p:nvPicPr>
          <p:cNvPr name="Picture 11" id="11"/>
          <p:cNvPicPr>
            <a:picLocks noChangeAspect="true"/>
          </p:cNvPicPr>
          <p:nvPr/>
        </p:nvPicPr>
        <p:blipFill>
          <a:blip r:embed="rId5"/>
          <a:srcRect l="0" t="0" r="0" b="0"/>
          <a:stretch>
            <a:fillRect/>
          </a:stretch>
        </p:blipFill>
        <p:spPr>
          <a:xfrm flipH="false" flipV="false" rot="0">
            <a:off x="10487190" y="7657446"/>
            <a:ext cx="649943" cy="649130"/>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703464">
            <a:off x="10643239" y="5848378"/>
            <a:ext cx="375031" cy="375031"/>
          </a:xfrm>
          <a:prstGeom prst="rect">
            <a:avLst/>
          </a:prstGeom>
        </p:spPr>
      </p:pic>
      <p:pic>
        <p:nvPicPr>
          <p:cNvPr name="Picture 13" id="1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703464">
            <a:off x="10635406" y="7816133"/>
            <a:ext cx="353511" cy="353511"/>
          </a:xfrm>
          <a:prstGeom prst="rect">
            <a:avLst/>
          </a:prstGeom>
        </p:spPr>
      </p:pic>
      <p:pic>
        <p:nvPicPr>
          <p:cNvPr name="Picture 14" id="1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74938" y="6023007"/>
            <a:ext cx="5657850" cy="4114800"/>
          </a:xfrm>
          <a:prstGeom prst="rect">
            <a:avLst/>
          </a:prstGeom>
        </p:spPr>
      </p:pic>
      <p:grpSp>
        <p:nvGrpSpPr>
          <p:cNvPr name="Group 15" id="15"/>
          <p:cNvGrpSpPr/>
          <p:nvPr/>
        </p:nvGrpSpPr>
        <p:grpSpPr>
          <a:xfrm rot="0">
            <a:off x="4752606" y="884499"/>
            <a:ext cx="10481144" cy="1121598"/>
            <a:chOff x="0" y="0"/>
            <a:chExt cx="13974858" cy="1495464"/>
          </a:xfrm>
        </p:grpSpPr>
        <p:sp>
          <p:nvSpPr>
            <p:cNvPr name="TextBox 16" id="16"/>
            <p:cNvSpPr txBox="true"/>
            <p:nvPr/>
          </p:nvSpPr>
          <p:spPr>
            <a:xfrm rot="0">
              <a:off x="0" y="6350"/>
              <a:ext cx="13509414" cy="1489114"/>
            </a:xfrm>
            <a:prstGeom prst="rect">
              <a:avLst/>
            </a:prstGeom>
          </p:spPr>
          <p:txBody>
            <a:bodyPr anchor="t" rtlCol="false" tIns="0" lIns="0" bIns="0" rIns="0">
              <a:spAutoFit/>
            </a:bodyPr>
            <a:lstStyle/>
            <a:p>
              <a:pPr>
                <a:lnSpc>
                  <a:spcPts val="9407"/>
                </a:lnSpc>
                <a:spcBef>
                  <a:spcPct val="0"/>
                </a:spcBef>
              </a:pPr>
              <a:r>
                <a:rPr lang="en-US" sz="6719">
                  <a:solidFill>
                    <a:srgbClr val="FFFFFF">
                      <a:alpha val="60000"/>
                    </a:srgbClr>
                  </a:solidFill>
                  <a:latin typeface="Muli Black"/>
                </a:rPr>
                <a:t>GitHub Collobaration</a:t>
              </a:r>
            </a:p>
          </p:txBody>
        </p:sp>
        <p:sp>
          <p:nvSpPr>
            <p:cNvPr name="TextBox 17" id="17"/>
            <p:cNvSpPr txBox="true"/>
            <p:nvPr/>
          </p:nvSpPr>
          <p:spPr>
            <a:xfrm rot="0">
              <a:off x="23016" y="-133350"/>
              <a:ext cx="13951842" cy="1489114"/>
            </a:xfrm>
            <a:prstGeom prst="rect">
              <a:avLst/>
            </a:prstGeom>
          </p:spPr>
          <p:txBody>
            <a:bodyPr anchor="t" rtlCol="false" tIns="0" lIns="0" bIns="0" rIns="0">
              <a:spAutoFit/>
            </a:bodyPr>
            <a:lstStyle/>
            <a:p>
              <a:pPr>
                <a:lnSpc>
                  <a:spcPts val="9407"/>
                </a:lnSpc>
                <a:spcBef>
                  <a:spcPct val="0"/>
                </a:spcBef>
              </a:pPr>
              <a:r>
                <a:rPr lang="en-US" sz="6719">
                  <a:solidFill>
                    <a:srgbClr val="FFFFFF"/>
                  </a:solidFill>
                  <a:latin typeface="Muli Black"/>
                </a:rPr>
                <a:t>GitHub Collaboration</a:t>
              </a:r>
            </a:p>
          </p:txBody>
        </p:sp>
      </p:grpSp>
      <p:sp>
        <p:nvSpPr>
          <p:cNvPr name="TextBox 18" id="18"/>
          <p:cNvSpPr txBox="true"/>
          <p:nvPr/>
        </p:nvSpPr>
        <p:spPr>
          <a:xfrm rot="0">
            <a:off x="11360809" y="3368782"/>
            <a:ext cx="3872938"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Repo &amp; Branches</a:t>
            </a:r>
          </a:p>
        </p:txBody>
      </p:sp>
      <p:sp>
        <p:nvSpPr>
          <p:cNvPr name="TextBox 19" id="19"/>
          <p:cNvSpPr txBox="true"/>
          <p:nvPr/>
        </p:nvSpPr>
        <p:spPr>
          <a:xfrm rot="0">
            <a:off x="11360809" y="5661727"/>
            <a:ext cx="5301688"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Commits</a:t>
            </a:r>
          </a:p>
        </p:txBody>
      </p:sp>
      <p:sp>
        <p:nvSpPr>
          <p:cNvPr name="TextBox 20" id="20"/>
          <p:cNvSpPr txBox="true"/>
          <p:nvPr/>
        </p:nvSpPr>
        <p:spPr>
          <a:xfrm rot="0">
            <a:off x="11360809" y="7699014"/>
            <a:ext cx="5762302"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Merging commits &amp; Code Review</a:t>
            </a:r>
          </a:p>
        </p:txBody>
      </p:sp>
      <p:sp>
        <p:nvSpPr>
          <p:cNvPr name="TextBox 21" id="21"/>
          <p:cNvSpPr txBox="true"/>
          <p:nvPr/>
        </p:nvSpPr>
        <p:spPr>
          <a:xfrm rot="0">
            <a:off x="11374619" y="4046847"/>
            <a:ext cx="5415988" cy="989517"/>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We have created 1 repository and every team member created their own branch by pulling main brarnch</a:t>
            </a:r>
          </a:p>
        </p:txBody>
      </p:sp>
      <p:sp>
        <p:nvSpPr>
          <p:cNvPr name="TextBox 22" id="22"/>
          <p:cNvSpPr txBox="true"/>
          <p:nvPr/>
        </p:nvSpPr>
        <p:spPr>
          <a:xfrm rot="0">
            <a:off x="11374619" y="6320382"/>
            <a:ext cx="5415988" cy="989517"/>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After completing one's task, each member committed changes with specific message about what they have done</a:t>
            </a:r>
          </a:p>
        </p:txBody>
      </p:sp>
      <p:sp>
        <p:nvSpPr>
          <p:cNvPr name="TextBox 23" id="23"/>
          <p:cNvSpPr txBox="true"/>
          <p:nvPr/>
        </p:nvSpPr>
        <p:spPr>
          <a:xfrm rot="0">
            <a:off x="11374619" y="8338799"/>
            <a:ext cx="5415988" cy="1322892"/>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After completing each task, team members opened new pull request, and asked for review from other team members. At the end merged ready code to the main branch</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769650" y="2606171"/>
            <a:ext cx="27069000" cy="7680829"/>
          </a:xfrm>
          <a:prstGeom prst="rect">
            <a:avLst/>
          </a:prstGeom>
        </p:spPr>
      </p:pic>
      <p:sp>
        <p:nvSpPr>
          <p:cNvPr name="AutoShape 3" id="3"/>
          <p:cNvSpPr/>
          <p:nvPr/>
        </p:nvSpPr>
        <p:spPr>
          <a:xfrm rot="0">
            <a:off x="16961186" y="9596014"/>
            <a:ext cx="596229" cy="0"/>
          </a:xfrm>
          <a:prstGeom prst="line">
            <a:avLst/>
          </a:prstGeom>
          <a:ln cap="flat" w="38100">
            <a:solidFill>
              <a:srgbClr val="FFFFFF"/>
            </a:solidFill>
            <a:prstDash val="solid"/>
            <a:headEnd type="none" len="sm" w="sm"/>
            <a:tailEnd type="arrow" len="sm" w="med"/>
          </a:ln>
        </p:spPr>
      </p:sp>
      <p:grpSp>
        <p:nvGrpSpPr>
          <p:cNvPr name="Group 4" id="4"/>
          <p:cNvGrpSpPr/>
          <p:nvPr/>
        </p:nvGrpSpPr>
        <p:grpSpPr>
          <a:xfrm rot="0">
            <a:off x="7343163" y="1950705"/>
            <a:ext cx="4136160" cy="311375"/>
            <a:chOff x="0" y="0"/>
            <a:chExt cx="974678" cy="73375"/>
          </a:xfrm>
        </p:grpSpPr>
        <p:sp>
          <p:nvSpPr>
            <p:cNvPr name="Freeform 5" id="5"/>
            <p:cNvSpPr/>
            <p:nvPr/>
          </p:nvSpPr>
          <p:spPr>
            <a:xfrm flipH="false" flipV="false">
              <a:off x="0" y="0"/>
              <a:ext cx="974678" cy="73375"/>
            </a:xfrm>
            <a:custGeom>
              <a:avLst/>
              <a:gdLst/>
              <a:ahLst/>
              <a:cxnLst/>
              <a:rect r="r" b="b" t="t" l="l"/>
              <a:pathLst>
                <a:path h="73375" w="974678">
                  <a:moveTo>
                    <a:pt x="0" y="0"/>
                  </a:moveTo>
                  <a:lnTo>
                    <a:pt x="974678" y="0"/>
                  </a:lnTo>
                  <a:lnTo>
                    <a:pt x="974678" y="73375"/>
                  </a:lnTo>
                  <a:lnTo>
                    <a:pt x="0" y="73375"/>
                  </a:lnTo>
                  <a:close/>
                </a:path>
              </a:pathLst>
            </a:custGeom>
            <a:solidFill>
              <a:srgbClr val="290B66"/>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3"/>
          <a:srcRect l="0" t="0" r="0" b="0"/>
          <a:stretch>
            <a:fillRect/>
          </a:stretch>
        </p:blipFill>
        <p:spPr>
          <a:xfrm flipH="false" flipV="false" rot="0">
            <a:off x="10516841" y="3528016"/>
            <a:ext cx="649943" cy="649130"/>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703464">
            <a:off x="10665057" y="3675826"/>
            <a:ext cx="353511" cy="35351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0502016" y="5718877"/>
            <a:ext cx="649943" cy="649130"/>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0487190" y="7657446"/>
            <a:ext cx="649943" cy="649130"/>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703464">
            <a:off x="10643239" y="5848378"/>
            <a:ext cx="375031" cy="375031"/>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703464">
            <a:off x="10635406" y="7816133"/>
            <a:ext cx="353511" cy="353511"/>
          </a:xfrm>
          <a:prstGeom prst="rect">
            <a:avLst/>
          </a:prstGeom>
        </p:spPr>
      </p:pic>
      <p:pic>
        <p:nvPicPr>
          <p:cNvPr name="Picture 13" id="1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79273" y="5698764"/>
            <a:ext cx="4114800" cy="4114800"/>
          </a:xfrm>
          <a:prstGeom prst="rect">
            <a:avLst/>
          </a:prstGeom>
        </p:spPr>
      </p:pic>
      <p:grpSp>
        <p:nvGrpSpPr>
          <p:cNvPr name="Group 14" id="14"/>
          <p:cNvGrpSpPr/>
          <p:nvPr/>
        </p:nvGrpSpPr>
        <p:grpSpPr>
          <a:xfrm rot="0">
            <a:off x="2936673" y="3371296"/>
            <a:ext cx="4828177" cy="2327468"/>
            <a:chOff x="0" y="0"/>
            <a:chExt cx="6437569" cy="3103290"/>
          </a:xfrm>
        </p:grpSpPr>
        <p:grpSp>
          <p:nvGrpSpPr>
            <p:cNvPr name="Group 15" id="15"/>
            <p:cNvGrpSpPr/>
            <p:nvPr/>
          </p:nvGrpSpPr>
          <p:grpSpPr>
            <a:xfrm rot="0">
              <a:off x="0" y="474280"/>
              <a:ext cx="6437569" cy="2190047"/>
              <a:chOff x="0" y="0"/>
              <a:chExt cx="1776174" cy="604251"/>
            </a:xfrm>
          </p:grpSpPr>
          <p:sp>
            <p:nvSpPr>
              <p:cNvPr name="Freeform 16" id="16"/>
              <p:cNvSpPr/>
              <p:nvPr/>
            </p:nvSpPr>
            <p:spPr>
              <a:xfrm flipH="false" flipV="false">
                <a:off x="0" y="0"/>
                <a:ext cx="1776174" cy="604251"/>
              </a:xfrm>
              <a:custGeom>
                <a:avLst/>
                <a:gdLst/>
                <a:ahLst/>
                <a:cxnLst/>
                <a:rect r="r" b="b" t="t" l="l"/>
                <a:pathLst>
                  <a:path h="604251" w="1776174">
                    <a:moveTo>
                      <a:pt x="58547" y="0"/>
                    </a:moveTo>
                    <a:lnTo>
                      <a:pt x="1717627" y="0"/>
                    </a:lnTo>
                    <a:cubicBezTo>
                      <a:pt x="1733155" y="0"/>
                      <a:pt x="1748046" y="6168"/>
                      <a:pt x="1759026" y="17148"/>
                    </a:cubicBezTo>
                    <a:cubicBezTo>
                      <a:pt x="1770006" y="28128"/>
                      <a:pt x="1776174" y="43020"/>
                      <a:pt x="1776174" y="58547"/>
                    </a:cubicBezTo>
                    <a:lnTo>
                      <a:pt x="1776174" y="545703"/>
                    </a:lnTo>
                    <a:cubicBezTo>
                      <a:pt x="1776174" y="578038"/>
                      <a:pt x="1749962" y="604251"/>
                      <a:pt x="1717627" y="604251"/>
                    </a:cubicBezTo>
                    <a:lnTo>
                      <a:pt x="58547" y="604251"/>
                    </a:lnTo>
                    <a:cubicBezTo>
                      <a:pt x="26213" y="604251"/>
                      <a:pt x="0" y="578038"/>
                      <a:pt x="0" y="545703"/>
                    </a:cubicBezTo>
                    <a:lnTo>
                      <a:pt x="0" y="58547"/>
                    </a:lnTo>
                    <a:cubicBezTo>
                      <a:pt x="0" y="26213"/>
                      <a:pt x="26213" y="0"/>
                      <a:pt x="58547" y="0"/>
                    </a:cubicBezTo>
                    <a:close/>
                  </a:path>
                </a:pathLst>
              </a:custGeom>
              <a:solidFill>
                <a:srgbClr val="FFFFFF"/>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8" id="18"/>
            <p:cNvPicPr>
              <a:picLocks noChangeAspect="true"/>
            </p:cNvPicPr>
            <p:nvPr/>
          </p:nvPicPr>
          <p:blipFill>
            <a:blip r:embed="rId12"/>
            <a:srcRect l="0" t="0" r="0" b="0"/>
            <a:stretch>
              <a:fillRect/>
            </a:stretch>
          </p:blipFill>
          <p:spPr>
            <a:xfrm flipH="false" flipV="false" rot="0">
              <a:off x="460304" y="0"/>
              <a:ext cx="5516961" cy="3103290"/>
            </a:xfrm>
            <a:prstGeom prst="rect">
              <a:avLst/>
            </a:prstGeom>
          </p:spPr>
        </p:pic>
      </p:grpSp>
      <p:sp>
        <p:nvSpPr>
          <p:cNvPr name="TextBox 19" id="19"/>
          <p:cNvSpPr txBox="true"/>
          <p:nvPr/>
        </p:nvSpPr>
        <p:spPr>
          <a:xfrm rot="0">
            <a:off x="4769865" y="733857"/>
            <a:ext cx="10463882" cy="1150173"/>
          </a:xfrm>
          <a:prstGeom prst="rect">
            <a:avLst/>
          </a:prstGeom>
        </p:spPr>
        <p:txBody>
          <a:bodyPr anchor="t" rtlCol="false" tIns="0" lIns="0" bIns="0" rIns="0">
            <a:spAutoFit/>
          </a:bodyPr>
          <a:lstStyle/>
          <a:p>
            <a:pPr>
              <a:lnSpc>
                <a:spcPts val="9407"/>
              </a:lnSpc>
              <a:spcBef>
                <a:spcPct val="0"/>
              </a:spcBef>
            </a:pPr>
            <a:r>
              <a:rPr lang="en-US" sz="6719">
                <a:solidFill>
                  <a:srgbClr val="FFFFFF"/>
                </a:solidFill>
                <a:latin typeface="Muli Black"/>
              </a:rPr>
              <a:t>Project Management</a:t>
            </a:r>
          </a:p>
        </p:txBody>
      </p:sp>
      <p:sp>
        <p:nvSpPr>
          <p:cNvPr name="TextBox 20" id="20"/>
          <p:cNvSpPr txBox="true"/>
          <p:nvPr/>
        </p:nvSpPr>
        <p:spPr>
          <a:xfrm rot="0">
            <a:off x="11360809" y="3368782"/>
            <a:ext cx="3872938"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Creating Backlogs</a:t>
            </a:r>
          </a:p>
        </p:txBody>
      </p:sp>
      <p:sp>
        <p:nvSpPr>
          <p:cNvPr name="TextBox 21" id="21"/>
          <p:cNvSpPr txBox="true"/>
          <p:nvPr/>
        </p:nvSpPr>
        <p:spPr>
          <a:xfrm rot="0">
            <a:off x="11360809" y="5661727"/>
            <a:ext cx="5301688"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Progress</a:t>
            </a:r>
          </a:p>
        </p:txBody>
      </p:sp>
      <p:sp>
        <p:nvSpPr>
          <p:cNvPr name="TextBox 22" id="22"/>
          <p:cNvSpPr txBox="true"/>
          <p:nvPr/>
        </p:nvSpPr>
        <p:spPr>
          <a:xfrm rot="0">
            <a:off x="11360809" y="7600296"/>
            <a:ext cx="5762302"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End of Sprint</a:t>
            </a:r>
          </a:p>
        </p:txBody>
      </p:sp>
      <p:sp>
        <p:nvSpPr>
          <p:cNvPr name="TextBox 23" id="23"/>
          <p:cNvSpPr txBox="true"/>
          <p:nvPr/>
        </p:nvSpPr>
        <p:spPr>
          <a:xfrm rot="0">
            <a:off x="11374619" y="4046847"/>
            <a:ext cx="5415988" cy="989517"/>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Before starting project team members had a meeting and discussed what are the tasks to do  to finish the project</a:t>
            </a:r>
          </a:p>
        </p:txBody>
      </p:sp>
      <p:sp>
        <p:nvSpPr>
          <p:cNvPr name="TextBox 24" id="24"/>
          <p:cNvSpPr txBox="true"/>
          <p:nvPr/>
        </p:nvSpPr>
        <p:spPr>
          <a:xfrm rot="0">
            <a:off x="11374619" y="6320382"/>
            <a:ext cx="5415988" cy="989517"/>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After creating backlogs team leader assigned tasks to each team member based on their skillset</a:t>
            </a:r>
          </a:p>
        </p:txBody>
      </p:sp>
      <p:sp>
        <p:nvSpPr>
          <p:cNvPr name="TextBox 25" id="25"/>
          <p:cNvSpPr txBox="true"/>
          <p:nvPr/>
        </p:nvSpPr>
        <p:spPr>
          <a:xfrm rot="0">
            <a:off x="11374619" y="8259165"/>
            <a:ext cx="5415988" cy="1322892"/>
          </a:xfrm>
          <a:prstGeom prst="rect">
            <a:avLst/>
          </a:prstGeom>
        </p:spPr>
        <p:txBody>
          <a:bodyPr anchor="t" rtlCol="false" tIns="0" lIns="0" bIns="0" rIns="0">
            <a:spAutoFit/>
          </a:bodyPr>
          <a:lstStyle/>
          <a:p>
            <a:pPr>
              <a:lnSpc>
                <a:spcPts val="2684"/>
              </a:lnSpc>
              <a:spcBef>
                <a:spcPct val="0"/>
              </a:spcBef>
            </a:pPr>
            <a:r>
              <a:rPr lang="en-US" sz="1917">
                <a:solidFill>
                  <a:srgbClr val="FFFFFF"/>
                </a:solidFill>
                <a:latin typeface="Muli Regular"/>
              </a:rPr>
              <a:t>Project ended with each team members completing assigned tasks. Team leader and recorder checked team members tasks using Trello</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43161" y="1660604"/>
            <a:ext cx="17801678" cy="8626396"/>
          </a:xfrm>
          <a:prstGeom prst="rect">
            <a:avLst/>
          </a:prstGeom>
        </p:spPr>
      </p:pic>
      <p:sp>
        <p:nvSpPr>
          <p:cNvPr name="TextBox 3" id="3"/>
          <p:cNvSpPr txBox="true"/>
          <p:nvPr/>
        </p:nvSpPr>
        <p:spPr>
          <a:xfrm rot="0">
            <a:off x="4572459" y="386939"/>
            <a:ext cx="10463882" cy="1150173"/>
          </a:xfrm>
          <a:prstGeom prst="rect">
            <a:avLst/>
          </a:prstGeom>
        </p:spPr>
        <p:txBody>
          <a:bodyPr anchor="t" rtlCol="false" tIns="0" lIns="0" bIns="0" rIns="0">
            <a:spAutoFit/>
          </a:bodyPr>
          <a:lstStyle/>
          <a:p>
            <a:pPr>
              <a:lnSpc>
                <a:spcPts val="9407"/>
              </a:lnSpc>
              <a:spcBef>
                <a:spcPct val="0"/>
              </a:spcBef>
            </a:pPr>
            <a:r>
              <a:rPr lang="en-US" sz="6719">
                <a:solidFill>
                  <a:srgbClr val="FFFFFF"/>
                </a:solidFill>
                <a:latin typeface="Muli Black"/>
              </a:rPr>
              <a:t>Project Management</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40470" y="540470"/>
            <a:ext cx="976460" cy="488230"/>
          </a:xfrm>
          <a:prstGeom prst="rect">
            <a:avLst/>
          </a:prstGeom>
        </p:spPr>
      </p:pic>
      <p:sp>
        <p:nvSpPr>
          <p:cNvPr name="AutoShape 3" id="3"/>
          <p:cNvSpPr/>
          <p:nvPr/>
        </p:nvSpPr>
        <p:spPr>
          <a:xfrm rot="0">
            <a:off x="16961186" y="9596014"/>
            <a:ext cx="596229" cy="0"/>
          </a:xfrm>
          <a:prstGeom prst="line">
            <a:avLst/>
          </a:prstGeom>
          <a:ln cap="flat" w="38100">
            <a:solidFill>
              <a:srgbClr val="FFFFFF"/>
            </a:solidFill>
            <a:prstDash val="solid"/>
            <a:headEnd type="none" len="sm" w="sm"/>
            <a:tailEnd type="arrow" len="sm" w="med"/>
          </a:ln>
        </p:spPr>
      </p:sp>
      <p:pic>
        <p:nvPicPr>
          <p:cNvPr name="Picture 4" id="4"/>
          <p:cNvPicPr>
            <a:picLocks noChangeAspect="true"/>
          </p:cNvPicPr>
          <p:nvPr/>
        </p:nvPicPr>
        <p:blipFill>
          <a:blip r:embed="rId4"/>
          <a:srcRect l="1341" t="0" r="1341" b="0"/>
          <a:stretch>
            <a:fillRect/>
          </a:stretch>
        </p:blipFill>
        <p:spPr>
          <a:xfrm flipH="false" flipV="false" rot="0">
            <a:off x="5434310" y="540470"/>
            <a:ext cx="12526878" cy="9294542"/>
          </a:xfrm>
          <a:prstGeom prst="rect">
            <a:avLst/>
          </a:prstGeom>
        </p:spPr>
      </p:pic>
      <p:grpSp>
        <p:nvGrpSpPr>
          <p:cNvPr name="Group 5" id="5"/>
          <p:cNvGrpSpPr/>
          <p:nvPr/>
        </p:nvGrpSpPr>
        <p:grpSpPr>
          <a:xfrm rot="0">
            <a:off x="-4945982" y="6461684"/>
            <a:ext cx="8388789" cy="6746655"/>
            <a:chOff x="0" y="0"/>
            <a:chExt cx="11185052" cy="8995539"/>
          </a:xfrm>
        </p:grpSpPr>
        <p:pic>
          <p:nvPicPr>
            <p:cNvPr name="Picture 6" id="6"/>
            <p:cNvPicPr>
              <a:picLocks noChangeAspect="true"/>
            </p:cNvPicPr>
            <p:nvPr/>
          </p:nvPicPr>
          <p:blipFill>
            <a:blip r:embed="rId5">
              <a:alphaModFix amt="51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237317" y="0"/>
              <a:ext cx="4947735" cy="5486400"/>
            </a:xfrm>
            <a:prstGeom prst="rect">
              <a:avLst/>
            </a:prstGeom>
          </p:spPr>
        </p:pic>
        <p:sp>
          <p:nvSpPr>
            <p:cNvPr name="TextBox 7" id="7"/>
            <p:cNvSpPr txBox="true"/>
            <p:nvPr/>
          </p:nvSpPr>
          <p:spPr>
            <a:xfrm rot="0">
              <a:off x="170880" y="7209796"/>
              <a:ext cx="8184705" cy="1785743"/>
            </a:xfrm>
            <a:prstGeom prst="rect">
              <a:avLst/>
            </a:prstGeom>
          </p:spPr>
          <p:txBody>
            <a:bodyPr anchor="t" rtlCol="false" tIns="0" lIns="0" bIns="0" rIns="0">
              <a:spAutoFit/>
            </a:bodyPr>
            <a:lstStyle/>
            <a:p>
              <a:pPr>
                <a:lnSpc>
                  <a:spcPts val="11333"/>
                </a:lnSpc>
                <a:spcBef>
                  <a:spcPct val="0"/>
                </a:spcBef>
              </a:pPr>
              <a:r>
                <a:rPr lang="en-US" sz="8095">
                  <a:solidFill>
                    <a:srgbClr val="FFFFFF">
                      <a:alpha val="60000"/>
                    </a:srgbClr>
                  </a:solidFill>
                  <a:latin typeface="Muli Black"/>
                </a:rPr>
                <a:t>sAVAGES</a:t>
              </a:r>
            </a:p>
          </p:txBody>
        </p:sp>
        <p:sp>
          <p:nvSpPr>
            <p:cNvPr name="TextBox 8" id="8"/>
            <p:cNvSpPr txBox="true"/>
            <p:nvPr/>
          </p:nvSpPr>
          <p:spPr>
            <a:xfrm rot="0">
              <a:off x="0" y="7100149"/>
              <a:ext cx="8540305" cy="1795927"/>
            </a:xfrm>
            <a:prstGeom prst="rect">
              <a:avLst/>
            </a:prstGeom>
          </p:spPr>
          <p:txBody>
            <a:bodyPr anchor="t" rtlCol="false" tIns="0" lIns="0" bIns="0" rIns="0">
              <a:spAutoFit/>
            </a:bodyPr>
            <a:lstStyle/>
            <a:p>
              <a:pPr>
                <a:lnSpc>
                  <a:spcPts val="11333"/>
                </a:lnSpc>
                <a:spcBef>
                  <a:spcPct val="0"/>
                </a:spcBef>
              </a:pPr>
              <a:r>
                <a:rPr lang="en-US" sz="8095">
                  <a:solidFill>
                    <a:srgbClr val="FFFFFF"/>
                  </a:solidFill>
                  <a:latin typeface="Muli Black"/>
                </a:rPr>
                <a:t>SAVAGES</a:t>
              </a:r>
            </a:p>
          </p:txBody>
        </p:sp>
      </p:grpSp>
      <p:sp>
        <p:nvSpPr>
          <p:cNvPr name="TextBox 9" id="9"/>
          <p:cNvSpPr txBox="true"/>
          <p:nvPr/>
        </p:nvSpPr>
        <p:spPr>
          <a:xfrm rot="0">
            <a:off x="394812" y="1607636"/>
            <a:ext cx="4684853"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MapQuest API integration</a:t>
            </a:r>
          </a:p>
        </p:txBody>
      </p:sp>
      <p:sp>
        <p:nvSpPr>
          <p:cNvPr name="TextBox 10" id="10"/>
          <p:cNvSpPr txBox="true"/>
          <p:nvPr/>
        </p:nvSpPr>
        <p:spPr>
          <a:xfrm rot="0">
            <a:off x="394812" y="2666556"/>
            <a:ext cx="4886316" cy="6340475"/>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Muli Regular"/>
              </a:rPr>
              <a:t>This code defines a function `get_distances_and_times` that takes in two arguments: a list of locations and an API key for the MapQuest API. The function sends a GET request to the MapQuest API's RouteMatrix endpoint to obtain the distances and times between all pairs of locations. It then extracts the distances and times from the response and formats them into a string of results. Finally, it returns this string of results as the output of the function.</a:t>
            </a:r>
          </a:p>
          <a:p>
            <a:pPr>
              <a:lnSpc>
                <a:spcPts val="2800"/>
              </a:lnSpc>
              <a:spcBef>
                <a:spcPct val="0"/>
              </a:spcBef>
            </a:pPr>
          </a:p>
          <a:p>
            <a:pPr>
              <a:lnSpc>
                <a:spcPts val="2800"/>
              </a:lnSpc>
              <a:spcBef>
                <a:spcPct val="0"/>
              </a:spcBef>
            </a:pPr>
            <a:r>
              <a:rPr lang="en-US" sz="2000">
                <a:solidFill>
                  <a:srgbClr val="FFFFFF"/>
                </a:solidFill>
                <a:latin typeface="Muli Regular"/>
              </a:rPr>
              <a:t>The code then creates a list of locations and an API key, calls the `get_distances_and_times` function with these arguments, and prints the resulting string of results to the console.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0B6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40470" y="540470"/>
            <a:ext cx="976460" cy="488230"/>
          </a:xfrm>
          <a:prstGeom prst="rect">
            <a:avLst/>
          </a:prstGeom>
        </p:spPr>
      </p:pic>
      <p:sp>
        <p:nvSpPr>
          <p:cNvPr name="AutoShape 3" id="3"/>
          <p:cNvSpPr/>
          <p:nvPr/>
        </p:nvSpPr>
        <p:spPr>
          <a:xfrm rot="0">
            <a:off x="16961186" y="9596014"/>
            <a:ext cx="596229" cy="0"/>
          </a:xfrm>
          <a:prstGeom prst="line">
            <a:avLst/>
          </a:prstGeom>
          <a:ln cap="flat" w="38100">
            <a:solidFill>
              <a:srgbClr val="FFFFFF"/>
            </a:solidFill>
            <a:prstDash val="solid"/>
            <a:headEnd type="none" len="sm" w="sm"/>
            <a:tailEnd type="arrow" len="sm" w="med"/>
          </a:ln>
        </p:spPr>
      </p:sp>
      <p:pic>
        <p:nvPicPr>
          <p:cNvPr name="Picture 4" id="4"/>
          <p:cNvPicPr>
            <a:picLocks noChangeAspect="true"/>
          </p:cNvPicPr>
          <p:nvPr/>
        </p:nvPicPr>
        <p:blipFill>
          <a:blip r:embed="rId4"/>
          <a:srcRect l="0" t="0" r="0" b="0"/>
          <a:stretch>
            <a:fillRect/>
          </a:stretch>
        </p:blipFill>
        <p:spPr>
          <a:xfrm flipH="false" flipV="false" rot="0">
            <a:off x="6848617" y="1028700"/>
            <a:ext cx="9437390" cy="8409698"/>
          </a:xfrm>
          <a:prstGeom prst="rect">
            <a:avLst/>
          </a:prstGeom>
        </p:spPr>
      </p:pic>
      <p:sp>
        <p:nvSpPr>
          <p:cNvPr name="TextBox 5" id="5"/>
          <p:cNvSpPr txBox="true"/>
          <p:nvPr/>
        </p:nvSpPr>
        <p:spPr>
          <a:xfrm rot="0">
            <a:off x="1028700" y="1454098"/>
            <a:ext cx="3829070" cy="468369"/>
          </a:xfrm>
          <a:prstGeom prst="rect">
            <a:avLst/>
          </a:prstGeom>
        </p:spPr>
        <p:txBody>
          <a:bodyPr anchor="t" rtlCol="false" tIns="0" lIns="0" bIns="0" rIns="0">
            <a:spAutoFit/>
          </a:bodyPr>
          <a:lstStyle/>
          <a:p>
            <a:pPr>
              <a:lnSpc>
                <a:spcPts val="3804"/>
              </a:lnSpc>
              <a:spcBef>
                <a:spcPct val="0"/>
              </a:spcBef>
            </a:pPr>
            <a:r>
              <a:rPr lang="en-US" sz="2717">
                <a:solidFill>
                  <a:srgbClr val="FFFFFF"/>
                </a:solidFill>
                <a:latin typeface="Muli Black"/>
              </a:rPr>
              <a:t>GPT API integration</a:t>
            </a:r>
          </a:p>
        </p:txBody>
      </p:sp>
      <p:grpSp>
        <p:nvGrpSpPr>
          <p:cNvPr name="Group 6" id="6"/>
          <p:cNvGrpSpPr/>
          <p:nvPr/>
        </p:nvGrpSpPr>
        <p:grpSpPr>
          <a:xfrm rot="0">
            <a:off x="-4945982" y="6461684"/>
            <a:ext cx="8388789" cy="6746655"/>
            <a:chOff x="0" y="0"/>
            <a:chExt cx="11185052" cy="8995539"/>
          </a:xfrm>
        </p:grpSpPr>
        <p:pic>
          <p:nvPicPr>
            <p:cNvPr name="Picture 7" id="7"/>
            <p:cNvPicPr>
              <a:picLocks noChangeAspect="true"/>
            </p:cNvPicPr>
            <p:nvPr/>
          </p:nvPicPr>
          <p:blipFill>
            <a:blip r:embed="rId5">
              <a:alphaModFix amt="51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237317" y="0"/>
              <a:ext cx="4947735" cy="5486400"/>
            </a:xfrm>
            <a:prstGeom prst="rect">
              <a:avLst/>
            </a:prstGeom>
          </p:spPr>
        </p:pic>
        <p:sp>
          <p:nvSpPr>
            <p:cNvPr name="TextBox 8" id="8"/>
            <p:cNvSpPr txBox="true"/>
            <p:nvPr/>
          </p:nvSpPr>
          <p:spPr>
            <a:xfrm rot="0">
              <a:off x="170880" y="7209796"/>
              <a:ext cx="8184705" cy="1785743"/>
            </a:xfrm>
            <a:prstGeom prst="rect">
              <a:avLst/>
            </a:prstGeom>
          </p:spPr>
          <p:txBody>
            <a:bodyPr anchor="t" rtlCol="false" tIns="0" lIns="0" bIns="0" rIns="0">
              <a:spAutoFit/>
            </a:bodyPr>
            <a:lstStyle/>
            <a:p>
              <a:pPr>
                <a:lnSpc>
                  <a:spcPts val="11333"/>
                </a:lnSpc>
                <a:spcBef>
                  <a:spcPct val="0"/>
                </a:spcBef>
              </a:pPr>
              <a:r>
                <a:rPr lang="en-US" sz="8095">
                  <a:solidFill>
                    <a:srgbClr val="FFFFFF">
                      <a:alpha val="60000"/>
                    </a:srgbClr>
                  </a:solidFill>
                  <a:latin typeface="Muli Black"/>
                </a:rPr>
                <a:t>sAVAGES</a:t>
              </a:r>
            </a:p>
          </p:txBody>
        </p:sp>
        <p:sp>
          <p:nvSpPr>
            <p:cNvPr name="TextBox 9" id="9"/>
            <p:cNvSpPr txBox="true"/>
            <p:nvPr/>
          </p:nvSpPr>
          <p:spPr>
            <a:xfrm rot="0">
              <a:off x="0" y="7100149"/>
              <a:ext cx="8540305" cy="1795927"/>
            </a:xfrm>
            <a:prstGeom prst="rect">
              <a:avLst/>
            </a:prstGeom>
          </p:spPr>
          <p:txBody>
            <a:bodyPr anchor="t" rtlCol="false" tIns="0" lIns="0" bIns="0" rIns="0">
              <a:spAutoFit/>
            </a:bodyPr>
            <a:lstStyle/>
            <a:p>
              <a:pPr>
                <a:lnSpc>
                  <a:spcPts val="11333"/>
                </a:lnSpc>
                <a:spcBef>
                  <a:spcPct val="0"/>
                </a:spcBef>
              </a:pPr>
              <a:r>
                <a:rPr lang="en-US" sz="8095">
                  <a:solidFill>
                    <a:srgbClr val="FFFFFF"/>
                  </a:solidFill>
                  <a:latin typeface="Muli Black"/>
                </a:rPr>
                <a:t>SAVAGES</a:t>
              </a:r>
            </a:p>
          </p:txBody>
        </p:sp>
      </p:gr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DAFheejnP_Y</dc:identifier>
  <dcterms:modified xsi:type="dcterms:W3CDTF">2011-08-01T06:04:30Z</dcterms:modified>
  <cp:revision>1</cp:revision>
  <dc:title>DevNet Midterm Presentation</dc:title>
</cp:coreProperties>
</file>